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Fira Sans Extra Condensed" panose="020F0502020204030204" pitchFamily="34" charset="0"/>
      <p:regular r:id="rId25"/>
      <p:bold r:id="rId26"/>
      <p:italic r:id="rId27"/>
      <p:boldItalic r:id="rId28"/>
    </p:embeddedFont>
    <p:embeddedFont>
      <p:font typeface="Fira Sans Extra Condensed Light" panose="020F0302020204030204" pitchFamily="34" charset="0"/>
      <p:regular r:id="rId29"/>
      <p:bold r:id="rId30"/>
      <p:italic r:id="rId31"/>
      <p:boldItalic r:id="rId32"/>
    </p:embeddedFont>
    <p:embeddedFont>
      <p:font typeface="Fira Sans Extra Condensed Medium" panose="020B06030500000200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Light" panose="020F03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32"/>
  </p:normalViewPr>
  <p:slideViewPr>
    <p:cSldViewPr snapToGrid="0">
      <p:cViewPr varScale="1">
        <p:scale>
          <a:sx n="142" d="100"/>
          <a:sy n="142" d="100"/>
        </p:scale>
        <p:origin x="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8ea72f4a77_6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3813e737e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3813e737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3813e737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3813e737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3813e737e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3813e737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3813e737e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3813e737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a3a70ca46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a3a70ca4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3a70ca46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3a70ca46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a3a70ca46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a3a70ca46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3a70ca46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a3a70ca46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3a70ca46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3a70ca46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3a70ca46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3a70ca46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ab8bef9c2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a22a4a535_2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a22a4a535_2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cb5e294cb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cb5e294cb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a22a4a535_2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a22a4a535_2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a22a4a535_2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a22a4a535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bb4d846c5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bb4d846c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3813e737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3813e737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3813e737e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a3813e737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3813e737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3813e737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3813e737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a3813e737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a22a4a535_2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1370250" y="282025"/>
            <a:ext cx="64035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1"/>
                </a:solidFill>
              </a:rPr>
              <a:t>DAAN 871</a:t>
            </a:r>
            <a:endParaRPr sz="3300">
              <a:solidFill>
                <a:schemeClr val="accent1"/>
              </a:solidFill>
            </a:endParaRPr>
          </a:p>
        </p:txBody>
      </p:sp>
      <p:sp>
        <p:nvSpPr>
          <p:cNvPr id="52" name="Google Shape;52;p13"/>
          <p:cNvSpPr txBox="1">
            <a:spLocks noGrp="1"/>
          </p:cNvSpPr>
          <p:nvPr>
            <p:ph type="subTitle" idx="1"/>
          </p:nvPr>
        </p:nvSpPr>
        <p:spPr>
          <a:xfrm>
            <a:off x="1830838" y="14085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a:solidFill>
                  <a:schemeClr val="accent1"/>
                </a:solidFill>
              </a:rPr>
              <a:t>E-commerce Trend Analysis</a:t>
            </a:r>
            <a:endParaRPr sz="2800" b="1" u="sng">
              <a:solidFill>
                <a:schemeClr val="accent1"/>
              </a:solidFill>
            </a:endParaRPr>
          </a:p>
        </p:txBody>
      </p:sp>
      <p:grpSp>
        <p:nvGrpSpPr>
          <p:cNvPr id="53" name="Google Shape;53;p13"/>
          <p:cNvGrpSpPr/>
          <p:nvPr/>
        </p:nvGrpSpPr>
        <p:grpSpPr>
          <a:xfrm>
            <a:off x="-1765072" y="2664807"/>
            <a:ext cx="10787812" cy="3283202"/>
            <a:chOff x="711150" y="1559663"/>
            <a:chExt cx="7721575" cy="2350013"/>
          </a:xfrm>
        </p:grpSpPr>
        <p:sp>
          <p:nvSpPr>
            <p:cNvPr id="54" name="Google Shape;54;p13"/>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55" name="Google Shape;55;p13"/>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3"/>
          <p:cNvGrpSpPr/>
          <p:nvPr/>
        </p:nvGrpSpPr>
        <p:grpSpPr>
          <a:xfrm>
            <a:off x="-823039" y="2664804"/>
            <a:ext cx="10790078" cy="2519041"/>
            <a:chOff x="710288" y="2137750"/>
            <a:chExt cx="7723197" cy="1803050"/>
          </a:xfrm>
        </p:grpSpPr>
        <p:sp>
          <p:nvSpPr>
            <p:cNvPr id="68" name="Google Shape;68;p13"/>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69" name="Google Shape;69;p13"/>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2"/>
          <p:cNvPicPr preferRelativeResize="0"/>
          <p:nvPr/>
        </p:nvPicPr>
        <p:blipFill>
          <a:blip r:embed="rId3">
            <a:alphaModFix/>
          </a:blip>
          <a:stretch>
            <a:fillRect/>
          </a:stretch>
        </p:blipFill>
        <p:spPr>
          <a:xfrm>
            <a:off x="444675" y="0"/>
            <a:ext cx="822960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3"/>
          <p:cNvPicPr preferRelativeResize="0"/>
          <p:nvPr/>
        </p:nvPicPr>
        <p:blipFill rotWithShape="1">
          <a:blip r:embed="rId3">
            <a:alphaModFix/>
          </a:blip>
          <a:srcRect l="37667" t="10339" r="22439" b="38396"/>
          <a:stretch/>
        </p:blipFill>
        <p:spPr>
          <a:xfrm>
            <a:off x="715826" y="0"/>
            <a:ext cx="7119653"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rPr>
              <a:t>3) Can specific consumer segments be identified based on their purchasing patterns, &amp; how do they vary in terms of average buy value and discount usage?</a:t>
            </a:r>
            <a:endParaRPr sz="2300"/>
          </a:p>
        </p:txBody>
      </p:sp>
      <p:grpSp>
        <p:nvGrpSpPr>
          <p:cNvPr id="220" name="Google Shape;220;p24"/>
          <p:cNvGrpSpPr/>
          <p:nvPr/>
        </p:nvGrpSpPr>
        <p:grpSpPr>
          <a:xfrm>
            <a:off x="324905" y="1228855"/>
            <a:ext cx="8362004" cy="432838"/>
            <a:chOff x="710275" y="1558538"/>
            <a:chExt cx="1772700" cy="432838"/>
          </a:xfrm>
        </p:grpSpPr>
        <p:sp>
          <p:nvSpPr>
            <p:cNvPr id="221" name="Google Shape;221;p24"/>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Chart Used : Segmentation chart</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22" name="Google Shape;222;p24"/>
            <p:cNvSpPr/>
            <p:nvPr/>
          </p:nvSpPr>
          <p:spPr>
            <a:xfrm>
              <a:off x="710275" y="155853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4"/>
          <p:cNvSpPr txBox="1"/>
          <p:nvPr/>
        </p:nvSpPr>
        <p:spPr>
          <a:xfrm>
            <a:off x="324900" y="1838025"/>
            <a:ext cx="8487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74151"/>
                </a:solidFill>
                <a:latin typeface="Roboto"/>
                <a:ea typeface="Roboto"/>
                <a:cs typeface="Roboto"/>
                <a:sym typeface="Roboto"/>
              </a:rPr>
              <a:t>Segmentation chart visually represents variations in average purchase value and discount usage, offering a clear and concise comparison of different consumer behaviors within distinct segments and regions. This visualization facilitates insights into the diverse characteristics of consumer sector based on segments or region.</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The graph features a drill-down option allowing users to choose between regions or segments. If the segment is selected, the graph dynamically generates plots for  distinct segments based on the available data. </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For each segment, five plots are presented, depicting sales, profit, purchase frequency, and average order value against time. The same drill-down functionality applies to regions, offering a comprehensive exploration of key metrics for different segments and regions over time</a:t>
            </a:r>
            <a:endParaRPr sz="1500">
              <a:solidFill>
                <a:srgbClr val="37415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218400" y="4154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Design Principles</a:t>
            </a:r>
            <a:endParaRPr/>
          </a:p>
        </p:txBody>
      </p:sp>
      <p:grpSp>
        <p:nvGrpSpPr>
          <p:cNvPr id="229" name="Google Shape;229;p25"/>
          <p:cNvGrpSpPr/>
          <p:nvPr/>
        </p:nvGrpSpPr>
        <p:grpSpPr>
          <a:xfrm>
            <a:off x="316525" y="2696756"/>
            <a:ext cx="4357103" cy="967356"/>
            <a:chOff x="710268" y="2929813"/>
            <a:chExt cx="4858500" cy="967356"/>
          </a:xfrm>
        </p:grpSpPr>
        <p:sp>
          <p:nvSpPr>
            <p:cNvPr id="230" name="Google Shape;230;p25"/>
            <p:cNvSpPr txBox="1"/>
            <p:nvPr/>
          </p:nvSpPr>
          <p:spPr>
            <a:xfrm>
              <a:off x="710294" y="3054094"/>
              <a:ext cx="45588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Maximizing Information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31" name="Google Shape;231;p25"/>
            <p:cNvSpPr txBox="1"/>
            <p:nvPr/>
          </p:nvSpPr>
          <p:spPr>
            <a:xfrm>
              <a:off x="710268" y="3348769"/>
              <a:ext cx="48585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Overall, the visualization maximizes information by providing a comprehensive view of sales-related metrics over time, incorporating multiple layers of data in a concise manner</a:t>
              </a:r>
              <a:endParaRPr sz="1200">
                <a:solidFill>
                  <a:srgbClr val="434343"/>
                </a:solidFill>
                <a:latin typeface="Roboto"/>
                <a:ea typeface="Roboto"/>
                <a:cs typeface="Roboto"/>
                <a:sym typeface="Roboto"/>
              </a:endParaRPr>
            </a:p>
          </p:txBody>
        </p:sp>
        <p:sp>
          <p:nvSpPr>
            <p:cNvPr id="232" name="Google Shape;232;p25"/>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5"/>
          <p:cNvGrpSpPr/>
          <p:nvPr/>
        </p:nvGrpSpPr>
        <p:grpSpPr>
          <a:xfrm>
            <a:off x="316538" y="1480748"/>
            <a:ext cx="4472100" cy="967365"/>
            <a:chOff x="-657575" y="1563888"/>
            <a:chExt cx="4472100" cy="967365"/>
          </a:xfrm>
        </p:grpSpPr>
        <p:sp>
          <p:nvSpPr>
            <p:cNvPr id="234" name="Google Shape;234;p25"/>
            <p:cNvSpPr txBox="1"/>
            <p:nvPr/>
          </p:nvSpPr>
          <p:spPr>
            <a:xfrm>
              <a:off x="-657556" y="1728877"/>
              <a:ext cx="27513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Clear information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35" name="Google Shape;235;p25"/>
            <p:cNvSpPr txBox="1"/>
            <p:nvPr/>
          </p:nvSpPr>
          <p:spPr>
            <a:xfrm>
              <a:off x="-657575" y="1982852"/>
              <a:ext cx="44721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drill-down functionality allows users to focus on specific regions or segments, ensuring that the displayed information is relevant to the user's selection.</a:t>
              </a:r>
              <a:endParaRPr sz="1200">
                <a:solidFill>
                  <a:srgbClr val="434343"/>
                </a:solidFill>
                <a:latin typeface="Roboto"/>
                <a:ea typeface="Roboto"/>
                <a:cs typeface="Roboto"/>
                <a:sym typeface="Roboto"/>
              </a:endParaRPr>
            </a:p>
          </p:txBody>
        </p:sp>
        <p:sp>
          <p:nvSpPr>
            <p:cNvPr id="236" name="Google Shape;236;p25"/>
            <p:cNvSpPr/>
            <p:nvPr/>
          </p:nvSpPr>
          <p:spPr>
            <a:xfrm>
              <a:off x="-5526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25"/>
          <p:cNvGrpSpPr/>
          <p:nvPr/>
        </p:nvGrpSpPr>
        <p:grpSpPr>
          <a:xfrm>
            <a:off x="5055337" y="1479398"/>
            <a:ext cx="3900013" cy="930165"/>
            <a:chOff x="710275" y="2967013"/>
            <a:chExt cx="3900013" cy="930165"/>
          </a:xfrm>
        </p:grpSpPr>
        <p:sp>
          <p:nvSpPr>
            <p:cNvPr id="238" name="Google Shape;238;p25"/>
            <p:cNvSpPr txBox="1"/>
            <p:nvPr/>
          </p:nvSpPr>
          <p:spPr>
            <a:xfrm>
              <a:off x="710275" y="3094802"/>
              <a:ext cx="38244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Memory retention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39" name="Google Shape;239;p25"/>
            <p:cNvSpPr txBox="1"/>
            <p:nvPr/>
          </p:nvSpPr>
          <p:spPr>
            <a:xfrm>
              <a:off x="710288" y="3348777"/>
              <a:ext cx="39000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combination of multiple plots for each segment and region aids in memory retention, allowing users to compare information within their eye span</a:t>
              </a:r>
              <a:endParaRPr sz="1200">
                <a:solidFill>
                  <a:srgbClr val="434343"/>
                </a:solidFill>
                <a:latin typeface="Roboto"/>
                <a:ea typeface="Roboto"/>
                <a:cs typeface="Roboto"/>
                <a:sym typeface="Roboto"/>
              </a:endParaRPr>
            </a:p>
          </p:txBody>
        </p:sp>
        <p:sp>
          <p:nvSpPr>
            <p:cNvPr id="240" name="Google Shape;240;p25"/>
            <p:cNvSpPr/>
            <p:nvPr/>
          </p:nvSpPr>
          <p:spPr>
            <a:xfrm>
              <a:off x="815175" y="29670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5"/>
          <p:cNvGrpSpPr/>
          <p:nvPr/>
        </p:nvGrpSpPr>
        <p:grpSpPr>
          <a:xfrm>
            <a:off x="5055338" y="2696760"/>
            <a:ext cx="3795613" cy="967352"/>
            <a:chOff x="710275" y="1563888"/>
            <a:chExt cx="3795613" cy="967352"/>
          </a:xfrm>
        </p:grpSpPr>
        <p:sp>
          <p:nvSpPr>
            <p:cNvPr id="242" name="Google Shape;242;p25"/>
            <p:cNvSpPr txBox="1"/>
            <p:nvPr/>
          </p:nvSpPr>
          <p:spPr>
            <a:xfrm>
              <a:off x="710275" y="1728865"/>
              <a:ext cx="36315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Visually salient</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43" name="Google Shape;243;p25"/>
            <p:cNvSpPr txBox="1"/>
            <p:nvPr/>
          </p:nvSpPr>
          <p:spPr>
            <a:xfrm>
              <a:off x="710288" y="1982840"/>
              <a:ext cx="3795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drill-down plots prioritize key metrics (sales, profit, purchase frequency, and average order value), making crucial information visually prominent.</a:t>
              </a:r>
              <a:endParaRPr sz="1200">
                <a:solidFill>
                  <a:srgbClr val="434343"/>
                </a:solidFill>
                <a:latin typeface="Roboto"/>
                <a:ea typeface="Roboto"/>
                <a:cs typeface="Roboto"/>
                <a:sym typeface="Roboto"/>
              </a:endParaRPr>
            </a:p>
          </p:txBody>
        </p:sp>
        <p:sp>
          <p:nvSpPr>
            <p:cNvPr id="244" name="Google Shape;244;p25"/>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6"/>
          <p:cNvPicPr preferRelativeResize="0"/>
          <p:nvPr/>
        </p:nvPicPr>
        <p:blipFill>
          <a:blip r:embed="rId3">
            <a:alphaModFix/>
          </a:blip>
          <a:stretch>
            <a:fillRect/>
          </a:stretch>
        </p:blipFill>
        <p:spPr>
          <a:xfrm>
            <a:off x="948750" y="0"/>
            <a:ext cx="6908110" cy="499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rPr>
              <a:t>4) Does giving larger discounts have a detrimental impact on profitability</a:t>
            </a:r>
            <a:endParaRPr sz="2300">
              <a:solidFill>
                <a:schemeClr val="dk1"/>
              </a:solidFill>
            </a:endParaRPr>
          </a:p>
        </p:txBody>
      </p:sp>
      <p:grpSp>
        <p:nvGrpSpPr>
          <p:cNvPr id="255" name="Google Shape;255;p27"/>
          <p:cNvGrpSpPr/>
          <p:nvPr/>
        </p:nvGrpSpPr>
        <p:grpSpPr>
          <a:xfrm>
            <a:off x="324905" y="1228855"/>
            <a:ext cx="8362004" cy="432838"/>
            <a:chOff x="710275" y="1558538"/>
            <a:chExt cx="1772700" cy="432838"/>
          </a:xfrm>
        </p:grpSpPr>
        <p:sp>
          <p:nvSpPr>
            <p:cNvPr id="256" name="Google Shape;256;p2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Chart Used : Tree map</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57" name="Google Shape;257;p27"/>
            <p:cNvSpPr/>
            <p:nvPr/>
          </p:nvSpPr>
          <p:spPr>
            <a:xfrm>
              <a:off x="710275" y="155853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7"/>
          <p:cNvSpPr txBox="1"/>
          <p:nvPr/>
        </p:nvSpPr>
        <p:spPr>
          <a:xfrm>
            <a:off x="324900" y="1838025"/>
            <a:ext cx="84348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74151"/>
                </a:solidFill>
                <a:latin typeface="Roboto"/>
                <a:ea typeface="Roboto"/>
                <a:cs typeface="Roboto"/>
                <a:sym typeface="Roboto"/>
              </a:rPr>
              <a:t>Tree map represents hierarchical product categories and subcategories. The size and color-coding of rectangles within the tree map provide a clear indication of how larger discounts may affect profitability across different levels of the product hierarchy. This hierarchical visualization facilitates a nuanced analysis of the relationship between discounting strategies and overall profitability.</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500">
                <a:solidFill>
                  <a:srgbClr val="374151"/>
                </a:solidFill>
                <a:latin typeface="Roboto"/>
                <a:ea typeface="Roboto"/>
                <a:cs typeface="Roboto"/>
                <a:sym typeface="Roboto"/>
              </a:rPr>
              <a:t>Users can select from categories, subcategories, regions, or products, and based on their choice, a tree map is generated. The size within the tree map is determined by the discount, while the color hue is based on the profit. Additionally, the category, subcategory, or selected item is labeled along with the correlation value between discount and profit, providing a comprehensive visual representation of the relationship between these two variables.</a:t>
            </a:r>
            <a:endParaRPr sz="15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a:spLocks noGrp="1"/>
          </p:cNvSpPr>
          <p:nvPr>
            <p:ph type="title"/>
          </p:nvPr>
        </p:nvSpPr>
        <p:spPr>
          <a:xfrm>
            <a:off x="218400" y="4154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Design Principles</a:t>
            </a:r>
            <a:endParaRPr/>
          </a:p>
        </p:txBody>
      </p:sp>
      <p:grpSp>
        <p:nvGrpSpPr>
          <p:cNvPr id="264" name="Google Shape;264;p28"/>
          <p:cNvGrpSpPr/>
          <p:nvPr/>
        </p:nvGrpSpPr>
        <p:grpSpPr>
          <a:xfrm>
            <a:off x="374050" y="3166731"/>
            <a:ext cx="4357103" cy="1043581"/>
            <a:chOff x="710268" y="2929813"/>
            <a:chExt cx="4858500" cy="1043581"/>
          </a:xfrm>
        </p:grpSpPr>
        <p:sp>
          <p:nvSpPr>
            <p:cNvPr id="265" name="Google Shape;265;p28"/>
            <p:cNvSpPr txBox="1"/>
            <p:nvPr/>
          </p:nvSpPr>
          <p:spPr>
            <a:xfrm>
              <a:off x="710294" y="3054094"/>
              <a:ext cx="45588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Memory Augmentation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66" name="Google Shape;266;p28"/>
            <p:cNvSpPr txBox="1"/>
            <p:nvPr/>
          </p:nvSpPr>
          <p:spPr>
            <a:xfrm>
              <a:off x="710268" y="3424994"/>
              <a:ext cx="48585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inclusion of correlation values and clear labeling enhances memory retention by presenting relevant information within the user's eye span, aligning with Few's principle of augmenting short-term memory</a:t>
              </a:r>
              <a:endParaRPr sz="1200">
                <a:solidFill>
                  <a:srgbClr val="434343"/>
                </a:solidFill>
                <a:latin typeface="Roboto"/>
                <a:ea typeface="Roboto"/>
                <a:cs typeface="Roboto"/>
                <a:sym typeface="Roboto"/>
              </a:endParaRPr>
            </a:p>
          </p:txBody>
        </p:sp>
        <p:sp>
          <p:nvSpPr>
            <p:cNvPr id="267" name="Google Shape;267;p28"/>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28"/>
          <p:cNvGrpSpPr/>
          <p:nvPr/>
        </p:nvGrpSpPr>
        <p:grpSpPr>
          <a:xfrm>
            <a:off x="316538" y="1480748"/>
            <a:ext cx="4472100" cy="1019740"/>
            <a:chOff x="-657575" y="1563888"/>
            <a:chExt cx="4472100" cy="1019740"/>
          </a:xfrm>
        </p:grpSpPr>
        <p:sp>
          <p:nvSpPr>
            <p:cNvPr id="269" name="Google Shape;269;p28"/>
            <p:cNvSpPr txBox="1"/>
            <p:nvPr/>
          </p:nvSpPr>
          <p:spPr>
            <a:xfrm>
              <a:off x="-657556" y="1638152"/>
              <a:ext cx="27513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Accuracy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0" name="Google Shape;270;p28"/>
            <p:cNvSpPr txBox="1"/>
            <p:nvPr/>
          </p:nvSpPr>
          <p:spPr>
            <a:xfrm>
              <a:off x="-657575" y="2035227"/>
              <a:ext cx="44721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visualization avoids unnecessary visual differences and ensures that differences in visual properties, such as color and size, accurately correspond to actual differences in the data, aligning with Few's principles.</a:t>
              </a:r>
              <a:endParaRPr sz="1200">
                <a:solidFill>
                  <a:srgbClr val="434343"/>
                </a:solidFill>
                <a:latin typeface="Roboto"/>
                <a:ea typeface="Roboto"/>
                <a:cs typeface="Roboto"/>
                <a:sym typeface="Roboto"/>
              </a:endParaRPr>
            </a:p>
          </p:txBody>
        </p:sp>
        <p:sp>
          <p:nvSpPr>
            <p:cNvPr id="271" name="Google Shape;271;p28"/>
            <p:cNvSpPr/>
            <p:nvPr/>
          </p:nvSpPr>
          <p:spPr>
            <a:xfrm>
              <a:off x="-5526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a:off x="5055337" y="1479398"/>
            <a:ext cx="3900013" cy="1006365"/>
            <a:chOff x="710275" y="2967013"/>
            <a:chExt cx="3900013" cy="1006365"/>
          </a:xfrm>
        </p:grpSpPr>
        <p:sp>
          <p:nvSpPr>
            <p:cNvPr id="273" name="Google Shape;273;p28"/>
            <p:cNvSpPr txBox="1"/>
            <p:nvPr/>
          </p:nvSpPr>
          <p:spPr>
            <a:xfrm>
              <a:off x="710275" y="3094802"/>
              <a:ext cx="38244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Efficiency </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74" name="Google Shape;274;p28"/>
            <p:cNvSpPr txBox="1"/>
            <p:nvPr/>
          </p:nvSpPr>
          <p:spPr>
            <a:xfrm>
              <a:off x="710288" y="3424977"/>
              <a:ext cx="39000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The visualization aligns with Tufte's principles of graphical excellence by providing a clear, efficient, and multivariate representation of the correlation between discount levels and profitability.</a:t>
              </a:r>
              <a:endParaRPr sz="1200">
                <a:solidFill>
                  <a:srgbClr val="434343"/>
                </a:solidFill>
                <a:latin typeface="Roboto"/>
                <a:ea typeface="Roboto"/>
                <a:cs typeface="Roboto"/>
                <a:sym typeface="Roboto"/>
              </a:endParaRPr>
            </a:p>
          </p:txBody>
        </p:sp>
        <p:sp>
          <p:nvSpPr>
            <p:cNvPr id="275" name="Google Shape;275;p28"/>
            <p:cNvSpPr/>
            <p:nvPr/>
          </p:nvSpPr>
          <p:spPr>
            <a:xfrm>
              <a:off x="815175" y="29670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8"/>
          <p:cNvGrpSpPr/>
          <p:nvPr/>
        </p:nvGrpSpPr>
        <p:grpSpPr>
          <a:xfrm>
            <a:off x="5055338" y="3166735"/>
            <a:ext cx="3795613" cy="1119752"/>
            <a:chOff x="710275" y="1563888"/>
            <a:chExt cx="3795613" cy="1119752"/>
          </a:xfrm>
        </p:grpSpPr>
        <p:sp>
          <p:nvSpPr>
            <p:cNvPr id="277" name="Google Shape;277;p28"/>
            <p:cNvSpPr txBox="1"/>
            <p:nvPr/>
          </p:nvSpPr>
          <p:spPr>
            <a:xfrm>
              <a:off x="710275" y="1728865"/>
              <a:ext cx="36315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Relevance </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8" name="Google Shape;278;p28"/>
            <p:cNvSpPr txBox="1"/>
            <p:nvPr/>
          </p:nvSpPr>
          <p:spPr>
            <a:xfrm>
              <a:off x="710288" y="2135240"/>
              <a:ext cx="3795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Visualization adheres to the principle of displaying only relevant information, as users can choose specific categories or items, ensuring that the displayed data is tailored to their message or inquiry</a:t>
              </a:r>
              <a:endParaRPr sz="1200">
                <a:solidFill>
                  <a:srgbClr val="434343"/>
                </a:solidFill>
                <a:latin typeface="Roboto"/>
                <a:ea typeface="Roboto"/>
                <a:cs typeface="Roboto"/>
                <a:sym typeface="Roboto"/>
              </a:endParaRPr>
            </a:p>
          </p:txBody>
        </p:sp>
        <p:sp>
          <p:nvSpPr>
            <p:cNvPr id="279" name="Google Shape;279;p28"/>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29"/>
          <p:cNvPicPr preferRelativeResize="0"/>
          <p:nvPr/>
        </p:nvPicPr>
        <p:blipFill>
          <a:blip r:embed="rId3">
            <a:alphaModFix/>
          </a:blip>
          <a:stretch>
            <a:fillRect/>
          </a:stretch>
        </p:blipFill>
        <p:spPr>
          <a:xfrm>
            <a:off x="-55400" y="52225"/>
            <a:ext cx="9281349" cy="4853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0"/>
          <p:cNvPicPr preferRelativeResize="0"/>
          <p:nvPr/>
        </p:nvPicPr>
        <p:blipFill rotWithShape="1">
          <a:blip r:embed="rId3">
            <a:alphaModFix/>
          </a:blip>
          <a:srcRect l="27803" t="20073" b="11042"/>
          <a:stretch/>
        </p:blipFill>
        <p:spPr>
          <a:xfrm>
            <a:off x="0" y="76200"/>
            <a:ext cx="9144001" cy="49048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a:spLocks noGrp="1"/>
          </p:cNvSpPr>
          <p:nvPr>
            <p:ph type="title"/>
          </p:nvPr>
        </p:nvSpPr>
        <p:spPr>
          <a:xfrm>
            <a:off x="483600" y="1748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a:t>
            </a:r>
            <a:endParaRPr/>
          </a:p>
        </p:txBody>
      </p:sp>
      <p:pic>
        <p:nvPicPr>
          <p:cNvPr id="297" name="Google Shape;297;p31"/>
          <p:cNvPicPr preferRelativeResize="0"/>
          <p:nvPr/>
        </p:nvPicPr>
        <p:blipFill>
          <a:blip r:embed="rId3">
            <a:alphaModFix/>
          </a:blip>
          <a:stretch>
            <a:fillRect/>
          </a:stretch>
        </p:blipFill>
        <p:spPr>
          <a:xfrm>
            <a:off x="0" y="808425"/>
            <a:ext cx="9144001" cy="42601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Understanding </a:t>
            </a:r>
            <a:endParaRPr>
              <a:solidFill>
                <a:srgbClr val="000000"/>
              </a:solidFill>
            </a:endParaRPr>
          </a:p>
        </p:txBody>
      </p:sp>
      <p:grpSp>
        <p:nvGrpSpPr>
          <p:cNvPr id="86" name="Google Shape;86;p14"/>
          <p:cNvGrpSpPr/>
          <p:nvPr/>
        </p:nvGrpSpPr>
        <p:grpSpPr>
          <a:xfrm>
            <a:off x="657570" y="1320906"/>
            <a:ext cx="1922374" cy="3476945"/>
            <a:chOff x="1533900" y="1628244"/>
            <a:chExt cx="1627200" cy="2930669"/>
          </a:xfrm>
        </p:grpSpPr>
        <p:sp>
          <p:nvSpPr>
            <p:cNvPr id="87" name="Google Shape;87;p14"/>
            <p:cNvSpPr/>
            <p:nvPr/>
          </p:nvSpPr>
          <p:spPr>
            <a:xfrm>
              <a:off x="2098353" y="2099731"/>
              <a:ext cx="498600" cy="1607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88" name="Google Shape;88;p14"/>
            <p:cNvSpPr/>
            <p:nvPr/>
          </p:nvSpPr>
          <p:spPr>
            <a:xfrm>
              <a:off x="2596798" y="2853585"/>
              <a:ext cx="498600" cy="853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89" name="Google Shape;89;p14"/>
            <p:cNvSpPr/>
            <p:nvPr/>
          </p:nvSpPr>
          <p:spPr>
            <a:xfrm>
              <a:off x="1599888" y="1628244"/>
              <a:ext cx="498600" cy="207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0" name="Google Shape;90;p14"/>
            <p:cNvSpPr txBox="1"/>
            <p:nvPr/>
          </p:nvSpPr>
          <p:spPr>
            <a:xfrm rot="-5400000">
              <a:off x="1323283"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90</a:t>
              </a:r>
              <a:r>
                <a:rPr lang="en" sz="1500">
                  <a:solidFill>
                    <a:srgbClr val="FFFFFF"/>
                  </a:solidFill>
                  <a:latin typeface="Fira Sans Extra Condensed Light"/>
                  <a:ea typeface="Fira Sans Extra Condensed Light"/>
                  <a:cs typeface="Fira Sans Extra Condensed Light"/>
                  <a:sym typeface="Fira Sans Extra Condensed Light"/>
                </a:rPr>
                <a:t>%</a:t>
              </a:r>
              <a:endParaRPr sz="1500">
                <a:solidFill>
                  <a:srgbClr val="FFFFFF"/>
                </a:solidFill>
                <a:latin typeface="Fira Sans Extra Condensed Light"/>
                <a:ea typeface="Fira Sans Extra Condensed Light"/>
                <a:cs typeface="Fira Sans Extra Condensed Light"/>
                <a:sym typeface="Fira Sans Extra Condensed Light"/>
              </a:endParaRPr>
            </a:p>
          </p:txBody>
        </p:sp>
        <p:sp>
          <p:nvSpPr>
            <p:cNvPr id="91" name="Google Shape;91;p14"/>
            <p:cNvSpPr txBox="1"/>
            <p:nvPr/>
          </p:nvSpPr>
          <p:spPr>
            <a:xfrm rot="-5400000">
              <a:off x="1821749"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92" name="Google Shape;92;p14"/>
            <p:cNvSpPr txBox="1"/>
            <p:nvPr/>
          </p:nvSpPr>
          <p:spPr>
            <a:xfrm rot="-5400000">
              <a:off x="2320194"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40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93" name="Google Shape;93;p14"/>
            <p:cNvSpPr txBox="1"/>
            <p:nvPr/>
          </p:nvSpPr>
          <p:spPr>
            <a:xfrm>
              <a:off x="1599750" y="3839325"/>
              <a:ext cx="1495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2020</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94" name="Google Shape;94;p14"/>
            <p:cNvSpPr txBox="1"/>
            <p:nvPr/>
          </p:nvSpPr>
          <p:spPr>
            <a:xfrm>
              <a:off x="15339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Sales Analysis</a:t>
              </a:r>
              <a:endParaRPr sz="1200">
                <a:solidFill>
                  <a:srgbClr val="434343"/>
                </a:solidFill>
                <a:latin typeface="Roboto"/>
                <a:ea typeface="Roboto"/>
                <a:cs typeface="Roboto"/>
                <a:sym typeface="Roboto"/>
              </a:endParaRPr>
            </a:p>
          </p:txBody>
        </p:sp>
      </p:grpSp>
      <p:cxnSp>
        <p:nvCxnSpPr>
          <p:cNvPr id="95" name="Google Shape;95;p14"/>
          <p:cNvCxnSpPr/>
          <p:nvPr/>
        </p:nvCxnSpPr>
        <p:spPr>
          <a:xfrm>
            <a:off x="457200" y="3781473"/>
            <a:ext cx="2527200" cy="11100"/>
          </a:xfrm>
          <a:prstGeom prst="straightConnector1">
            <a:avLst/>
          </a:prstGeom>
          <a:noFill/>
          <a:ln w="9525" cap="flat" cmpd="sng">
            <a:solidFill>
              <a:srgbClr val="434343"/>
            </a:solidFill>
            <a:prstDash val="solid"/>
            <a:round/>
            <a:headEnd type="none" w="med" len="med"/>
            <a:tailEnd type="none" w="med" len="med"/>
          </a:ln>
        </p:spPr>
      </p:cxnSp>
      <p:sp>
        <p:nvSpPr>
          <p:cNvPr id="96" name="Google Shape;96;p14"/>
          <p:cNvSpPr txBox="1"/>
          <p:nvPr/>
        </p:nvSpPr>
        <p:spPr>
          <a:xfrm>
            <a:off x="3305475" y="1026300"/>
            <a:ext cx="5148600" cy="3924900"/>
          </a:xfrm>
          <a:prstGeom prst="rect">
            <a:avLst/>
          </a:prstGeom>
          <a:noFill/>
          <a:ln>
            <a:noFill/>
          </a:ln>
        </p:spPr>
        <p:txBody>
          <a:bodyPr spcFirstLastPara="1" wrap="square" lIns="91425" tIns="91425" rIns="91425" bIns="91425" anchor="t" anchorCtr="0">
            <a:spAutoFit/>
          </a:bodyPr>
          <a:lstStyle/>
          <a:p>
            <a:pPr marL="457200" lvl="0" indent="-304800" algn="just" rtl="0">
              <a:spcBef>
                <a:spcPts val="90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The dataset contains detailed information about United States e-commerce records in 2020. </a:t>
            </a:r>
            <a:endParaRPr sz="1200">
              <a:solidFill>
                <a:schemeClr val="dk1"/>
              </a:solidFill>
              <a:latin typeface="Roboto Light"/>
              <a:ea typeface="Roboto Light"/>
              <a:cs typeface="Roboto Light"/>
              <a:sym typeface="Roboto Light"/>
            </a:endParaRPr>
          </a:p>
          <a:p>
            <a:pPr marL="457200" lvl="0" indent="-304800" algn="just" rtl="0">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The dataset provided represents an e-commerce transaction log with various columns containing information about each order. </a:t>
            </a:r>
            <a:endParaRPr sz="1200">
              <a:solidFill>
                <a:schemeClr val="dk1"/>
              </a:solidFill>
              <a:latin typeface="Roboto Light"/>
              <a:ea typeface="Roboto Light"/>
              <a:cs typeface="Roboto Light"/>
              <a:sym typeface="Roboto Light"/>
            </a:endParaRPr>
          </a:p>
          <a:p>
            <a:pPr marL="457200" lvl="0" indent="-304800" algn="just" rtl="0">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It includes details such as the order date, order ID, shipping mode, customer ID, market segment, and geographic information like the country, city, state, postal code, and region. </a:t>
            </a:r>
            <a:endParaRPr sz="1200">
              <a:solidFill>
                <a:schemeClr val="dk1"/>
              </a:solidFill>
              <a:latin typeface="Roboto Light"/>
              <a:ea typeface="Roboto Light"/>
              <a:cs typeface="Roboto Light"/>
              <a:sym typeface="Roboto Light"/>
            </a:endParaRPr>
          </a:p>
          <a:p>
            <a:pPr marL="457200" lvl="0" indent="-304800" algn="just" rtl="0">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Product-related information consists of the product ID, category, sub-category, product name, sales, quantity, discounts applied, and profit margins. </a:t>
            </a:r>
            <a:endParaRPr sz="1200">
              <a:solidFill>
                <a:schemeClr val="dk1"/>
              </a:solidFill>
              <a:latin typeface="Roboto Light"/>
              <a:ea typeface="Roboto Light"/>
              <a:cs typeface="Roboto Light"/>
              <a:sym typeface="Roboto Light"/>
            </a:endParaRPr>
          </a:p>
          <a:p>
            <a:pPr marL="457200" lvl="0" indent="-304800" algn="just" rtl="0">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The dataset's columns offer a comprehensive view of the e-commerce business, making it suitable for various analyses, such as sales trends, customer segmentation, and profitability assessments.</a:t>
            </a:r>
            <a:endParaRPr sz="1200">
              <a:solidFill>
                <a:schemeClr val="dk1"/>
              </a:solidFill>
              <a:latin typeface="Roboto Light"/>
              <a:ea typeface="Roboto Light"/>
              <a:cs typeface="Roboto Light"/>
              <a:sym typeface="Roboto Light"/>
            </a:endParaRPr>
          </a:p>
          <a:p>
            <a:pPr marL="457200" lvl="0" indent="-304800" algn="just" rtl="0">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The data was taken from Kaggle, a data science competition platform and online community of data scientists and machine learning practitioners.</a:t>
            </a:r>
            <a:endParaRPr sz="1200">
              <a:solidFill>
                <a:schemeClr val="dk1"/>
              </a:solidFill>
              <a:latin typeface="Roboto Light"/>
              <a:ea typeface="Roboto Light"/>
              <a:cs typeface="Roboto Light"/>
              <a:sym typeface="Roboto Light"/>
            </a:endParaRPr>
          </a:p>
          <a:p>
            <a:pPr marL="0" lvl="0" indent="0" algn="just" rtl="0">
              <a:spcBef>
                <a:spcPts val="900"/>
              </a:spcBef>
              <a:spcAft>
                <a:spcPts val="0"/>
              </a:spcAft>
              <a:buNone/>
            </a:pPr>
            <a:r>
              <a:rPr lang="en" sz="1200" b="1">
                <a:solidFill>
                  <a:schemeClr val="dk1"/>
                </a:solidFill>
                <a:latin typeface="Times New Roman"/>
                <a:ea typeface="Times New Roman"/>
                <a:cs typeface="Times New Roman"/>
                <a:sym typeface="Times New Roman"/>
              </a:rPr>
              <a:t>Number of Attributes</a:t>
            </a:r>
            <a:r>
              <a:rPr lang="en" sz="1200">
                <a:solidFill>
                  <a:schemeClr val="dk1"/>
                </a:solidFill>
                <a:latin typeface="Times New Roman"/>
                <a:ea typeface="Times New Roman"/>
                <a:cs typeface="Times New Roman"/>
                <a:sym typeface="Times New Roman"/>
              </a:rPr>
              <a:t>: 19</a:t>
            </a:r>
            <a:endParaRPr sz="1200">
              <a:solidFill>
                <a:schemeClr val="dk1"/>
              </a:solidFill>
              <a:latin typeface="Times New Roman"/>
              <a:ea typeface="Times New Roman"/>
              <a:cs typeface="Times New Roman"/>
              <a:sym typeface="Times New Roman"/>
            </a:endParaRPr>
          </a:p>
          <a:p>
            <a:pPr marL="0" lvl="0" indent="0" algn="just" rtl="0">
              <a:spcBef>
                <a:spcPts val="900"/>
              </a:spcBef>
              <a:spcAft>
                <a:spcPts val="900"/>
              </a:spcAft>
              <a:buNone/>
            </a:pPr>
            <a:r>
              <a:rPr lang="en" sz="1200" b="1">
                <a:solidFill>
                  <a:schemeClr val="dk1"/>
                </a:solidFill>
                <a:latin typeface="Times New Roman"/>
                <a:ea typeface="Times New Roman"/>
                <a:cs typeface="Times New Roman"/>
                <a:sym typeface="Times New Roman"/>
              </a:rPr>
              <a:t>Number of Instances:</a:t>
            </a:r>
            <a:r>
              <a:rPr lang="en" sz="1200">
                <a:solidFill>
                  <a:schemeClr val="dk1"/>
                </a:solidFill>
                <a:latin typeface="Times New Roman"/>
                <a:ea typeface="Times New Roman"/>
                <a:cs typeface="Times New Roman"/>
                <a:sym typeface="Times New Roman"/>
              </a:rPr>
              <a:t> 3313</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INFERENCES</a:t>
            </a:r>
            <a:endParaRPr/>
          </a:p>
        </p:txBody>
      </p:sp>
      <p:grpSp>
        <p:nvGrpSpPr>
          <p:cNvPr id="303" name="Google Shape;303;p32"/>
          <p:cNvGrpSpPr/>
          <p:nvPr/>
        </p:nvGrpSpPr>
        <p:grpSpPr>
          <a:xfrm>
            <a:off x="4264464" y="1189517"/>
            <a:ext cx="4808753" cy="1878477"/>
            <a:chOff x="5520225" y="1300763"/>
            <a:chExt cx="2673906" cy="988620"/>
          </a:xfrm>
        </p:grpSpPr>
        <p:sp>
          <p:nvSpPr>
            <p:cNvPr id="304" name="Google Shape;304;p32"/>
            <p:cNvSpPr txBox="1"/>
            <p:nvPr/>
          </p:nvSpPr>
          <p:spPr>
            <a:xfrm>
              <a:off x="5520231" y="1593383"/>
              <a:ext cx="2673900" cy="69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visualization reveals that within the categories, "Technology" stands out with the highest profit at 50,684 units, while "Furniture" records the lowest profit at 2018 units. Among the sub-categories, "Tables" emerges as a loss-making item with a deficit of -8,141 units, whereas "Copiers" proves to be the most profitable item, yielding a profit of 25,032 units.</a:t>
              </a:r>
              <a:endParaRPr sz="1200">
                <a:solidFill>
                  <a:srgbClr val="434343"/>
                </a:solidFill>
                <a:latin typeface="Roboto"/>
                <a:ea typeface="Roboto"/>
                <a:cs typeface="Roboto"/>
                <a:sym typeface="Roboto"/>
              </a:endParaRPr>
            </a:p>
          </p:txBody>
        </p:sp>
        <p:sp>
          <p:nvSpPr>
            <p:cNvPr id="305" name="Google Shape;305;p32"/>
            <p:cNvSpPr/>
            <p:nvPr/>
          </p:nvSpPr>
          <p:spPr>
            <a:xfrm>
              <a:off x="5520225" y="1300763"/>
              <a:ext cx="2673900" cy="2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FFFFFF"/>
                  </a:solidFill>
                  <a:latin typeface="Fira Sans Extra Condensed Medium"/>
                  <a:ea typeface="Fira Sans Extra Condensed Medium"/>
                  <a:cs typeface="Fira Sans Extra Condensed Medium"/>
                  <a:sym typeface="Fira Sans Extra Condensed Medium"/>
                </a:rPr>
                <a:t>Question 1: </a:t>
              </a:r>
              <a:endParaRPr sz="130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100">
                  <a:solidFill>
                    <a:srgbClr val="FFFFFF"/>
                  </a:solidFill>
                  <a:latin typeface="Fira Sans Extra Condensed Medium"/>
                  <a:ea typeface="Fira Sans Extra Condensed Medium"/>
                  <a:cs typeface="Fira Sans Extra Condensed Medium"/>
                  <a:sym typeface="Fira Sans Extra Condensed Medium"/>
                </a:rPr>
                <a:t>Which product categories and subcategories yielded the highest and lowest profits?</a:t>
              </a:r>
              <a:endParaRPr sz="11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06" name="Google Shape;306;p32"/>
          <p:cNvGrpSpPr/>
          <p:nvPr/>
        </p:nvGrpSpPr>
        <p:grpSpPr>
          <a:xfrm>
            <a:off x="4264510" y="3281492"/>
            <a:ext cx="4808742" cy="1783638"/>
            <a:chOff x="5520225" y="2401763"/>
            <a:chExt cx="2673900" cy="856325"/>
          </a:xfrm>
        </p:grpSpPr>
        <p:sp>
          <p:nvSpPr>
            <p:cNvPr id="307" name="Google Shape;307;p32"/>
            <p:cNvSpPr txBox="1"/>
            <p:nvPr/>
          </p:nvSpPr>
          <p:spPr>
            <a:xfrm>
              <a:off x="5520225" y="2694388"/>
              <a:ext cx="2673900" cy="5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standard class shipping method is widely utilized across the country, resulting in higher sales compared to other methods. While California leads in overall sales with 79,366, New York surpasses other states with the highest sales in cities, reaching 46,762. Interestingly, the "Same Day" shipping option is the least favored nationwide.</a:t>
              </a:r>
              <a:endParaRPr sz="1200">
                <a:solidFill>
                  <a:srgbClr val="434343"/>
                </a:solidFill>
                <a:latin typeface="Roboto"/>
                <a:ea typeface="Roboto"/>
                <a:cs typeface="Roboto"/>
                <a:sym typeface="Roboto"/>
              </a:endParaRPr>
            </a:p>
          </p:txBody>
        </p:sp>
        <p:sp>
          <p:nvSpPr>
            <p:cNvPr id="308" name="Google Shape;308;p32"/>
            <p:cNvSpPr/>
            <p:nvPr/>
          </p:nvSpPr>
          <p:spPr>
            <a:xfrm>
              <a:off x="5520225" y="2401763"/>
              <a:ext cx="2673900" cy="27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lt1"/>
                  </a:solidFill>
                  <a:latin typeface="Fira Sans Extra Condensed Medium"/>
                  <a:ea typeface="Fira Sans Extra Condensed Medium"/>
                  <a:cs typeface="Fira Sans Extra Condensed Medium"/>
                  <a:sym typeface="Fira Sans Extra Condensed Medium"/>
                </a:rPr>
                <a:t>Question 2: </a:t>
              </a:r>
              <a:endParaRPr sz="1300">
                <a:solidFill>
                  <a:schemeClr val="lt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100">
                  <a:solidFill>
                    <a:schemeClr val="lt1"/>
                  </a:solidFill>
                  <a:latin typeface="Fira Sans Extra Condensed Medium"/>
                  <a:ea typeface="Fira Sans Extra Condensed Medium"/>
                  <a:cs typeface="Fira Sans Extra Condensed Medium"/>
                  <a:sym typeface="Fira Sans Extra Condensed Medium"/>
                </a:rPr>
                <a:t>What effects do shipping methods have on sales across different areas?</a:t>
              </a:r>
              <a:endParaRPr sz="11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09" name="Google Shape;309;p32"/>
          <p:cNvGrpSpPr/>
          <p:nvPr/>
        </p:nvGrpSpPr>
        <p:grpSpPr>
          <a:xfrm>
            <a:off x="25" y="1450613"/>
            <a:ext cx="3981675" cy="3105629"/>
            <a:chOff x="949925" y="1404147"/>
            <a:chExt cx="3933296" cy="2851555"/>
          </a:xfrm>
        </p:grpSpPr>
        <p:grpSp>
          <p:nvGrpSpPr>
            <p:cNvPr id="310" name="Google Shape;310;p32"/>
            <p:cNvGrpSpPr/>
            <p:nvPr/>
          </p:nvGrpSpPr>
          <p:grpSpPr>
            <a:xfrm>
              <a:off x="2031665" y="1404147"/>
              <a:ext cx="2851555" cy="2851555"/>
              <a:chOff x="6868325" y="1240250"/>
              <a:chExt cx="1423500" cy="1423500"/>
            </a:xfrm>
          </p:grpSpPr>
          <p:sp>
            <p:nvSpPr>
              <p:cNvPr id="311" name="Google Shape;311;p32"/>
              <p:cNvSpPr/>
              <p:nvPr/>
            </p:nvSpPr>
            <p:spPr>
              <a:xfrm>
                <a:off x="6868325" y="1240250"/>
                <a:ext cx="1423500" cy="1423500"/>
              </a:xfrm>
              <a:prstGeom prst="donut">
                <a:avLst>
                  <a:gd name="adj" fmla="val 8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6869962" y="1240253"/>
                <a:ext cx="1420200" cy="1420200"/>
              </a:xfrm>
              <a:prstGeom prst="blockArc">
                <a:avLst>
                  <a:gd name="adj1" fmla="val 21597691"/>
                  <a:gd name="adj2" fmla="val 16212183"/>
                  <a:gd name="adj3" fmla="val 82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2"/>
            <p:cNvSpPr/>
            <p:nvPr/>
          </p:nvSpPr>
          <p:spPr>
            <a:xfrm>
              <a:off x="2335593" y="1708075"/>
              <a:ext cx="2243700" cy="2243700"/>
            </a:xfrm>
            <a:prstGeom prst="donut">
              <a:avLst>
                <a:gd name="adj" fmla="val 106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2338143" y="1710625"/>
              <a:ext cx="2238600" cy="2238600"/>
            </a:xfrm>
            <a:prstGeom prst="blockArc">
              <a:avLst>
                <a:gd name="adj1" fmla="val 2077565"/>
                <a:gd name="adj2" fmla="val 16217890"/>
                <a:gd name="adj3" fmla="val 10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2"/>
            <p:cNvGrpSpPr/>
            <p:nvPr/>
          </p:nvGrpSpPr>
          <p:grpSpPr>
            <a:xfrm>
              <a:off x="2668966" y="2041000"/>
              <a:ext cx="1576953" cy="1577850"/>
              <a:chOff x="6868325" y="1239440"/>
              <a:chExt cx="1423500" cy="1424310"/>
            </a:xfrm>
          </p:grpSpPr>
          <p:sp>
            <p:nvSpPr>
              <p:cNvPr id="316" name="Google Shape;316;p32"/>
              <p:cNvSpPr/>
              <p:nvPr/>
            </p:nvSpPr>
            <p:spPr>
              <a:xfrm>
                <a:off x="6868325" y="1240250"/>
                <a:ext cx="1423500" cy="1423500"/>
              </a:xfrm>
              <a:prstGeom prst="donut">
                <a:avLst>
                  <a:gd name="adj" fmla="val 150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2"/>
            <p:cNvSpPr/>
            <p:nvPr/>
          </p:nvSpPr>
          <p:spPr>
            <a:xfrm>
              <a:off x="949925" y="1404152"/>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75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319" name="Google Shape;319;p32"/>
            <p:cNvSpPr/>
            <p:nvPr/>
          </p:nvSpPr>
          <p:spPr>
            <a:xfrm>
              <a:off x="949925" y="19026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65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320" name="Google Shape;320;p32"/>
            <p:cNvCxnSpPr>
              <a:stCxn id="318" idx="3"/>
            </p:cNvCxnSpPr>
            <p:nvPr/>
          </p:nvCxnSpPr>
          <p:spPr>
            <a:xfrm>
              <a:off x="1610525" y="1591202"/>
              <a:ext cx="1477200" cy="0"/>
            </a:xfrm>
            <a:prstGeom prst="straightConnector1">
              <a:avLst/>
            </a:prstGeom>
            <a:noFill/>
            <a:ln w="9525" cap="flat" cmpd="sng">
              <a:solidFill>
                <a:schemeClr val="accent6"/>
              </a:solidFill>
              <a:prstDash val="solid"/>
              <a:round/>
              <a:headEnd type="none" w="med" len="med"/>
              <a:tailEnd type="oval" w="med" len="med"/>
            </a:ln>
          </p:spPr>
        </p:cxnSp>
        <p:cxnSp>
          <p:nvCxnSpPr>
            <p:cNvPr id="321" name="Google Shape;321;p32"/>
            <p:cNvCxnSpPr>
              <a:stCxn id="319" idx="3"/>
            </p:cNvCxnSpPr>
            <p:nvPr/>
          </p:nvCxnSpPr>
          <p:spPr>
            <a:xfrm>
              <a:off x="1610525" y="2089714"/>
              <a:ext cx="1171800" cy="0"/>
            </a:xfrm>
            <a:prstGeom prst="straightConnector1">
              <a:avLst/>
            </a:prstGeom>
            <a:noFill/>
            <a:ln w="9525" cap="flat" cmpd="sng">
              <a:solidFill>
                <a:schemeClr val="accent6"/>
              </a:solidFill>
              <a:prstDash val="solid"/>
              <a:round/>
              <a:headEnd type="none" w="med" len="med"/>
              <a:tailEnd type="oval" w="med" len="med"/>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3"/>
          <p:cNvSpPr/>
          <p:nvPr/>
        </p:nvSpPr>
        <p:spPr>
          <a:xfrm>
            <a:off x="5070372" y="1587554"/>
            <a:ext cx="3806746" cy="2505830"/>
          </a:xfrm>
          <a:custGeom>
            <a:avLst/>
            <a:gdLst/>
            <a:ahLst/>
            <a:cxnLst/>
            <a:rect l="l" t="t" r="r" b="b"/>
            <a:pathLst>
              <a:path w="207029" h="108819" extrusionOk="0">
                <a:moveTo>
                  <a:pt x="0" y="43548"/>
                </a:moveTo>
                <a:lnTo>
                  <a:pt x="41527" y="21723"/>
                </a:lnTo>
                <a:lnTo>
                  <a:pt x="82953" y="43548"/>
                </a:lnTo>
                <a:lnTo>
                  <a:pt x="124480" y="0"/>
                </a:lnTo>
                <a:lnTo>
                  <a:pt x="165704" y="21925"/>
                </a:lnTo>
                <a:lnTo>
                  <a:pt x="207029" y="0"/>
                </a:lnTo>
                <a:lnTo>
                  <a:pt x="207029" y="108819"/>
                </a:lnTo>
                <a:lnTo>
                  <a:pt x="0" y="108819"/>
                </a:lnTo>
                <a:close/>
              </a:path>
            </a:pathLst>
          </a:custGeom>
          <a:solidFill>
            <a:srgbClr val="0C79F3">
              <a:alpha val="48240"/>
            </a:srgbClr>
          </a:solidFill>
          <a:ln w="9525" cap="flat" cmpd="sng">
            <a:solidFill>
              <a:schemeClr val="accent2"/>
            </a:solidFill>
            <a:prstDash val="solid"/>
            <a:round/>
            <a:headEnd type="none" w="med" len="med"/>
            <a:tailEnd type="none" w="med" len="med"/>
          </a:ln>
        </p:spPr>
        <p:txBody>
          <a:bodyPr/>
          <a:lstStyle/>
          <a:p>
            <a:endParaRPr lang="en-US"/>
          </a:p>
        </p:txBody>
      </p:sp>
      <p:sp>
        <p:nvSpPr>
          <p:cNvPr id="327" name="Google Shape;327;p33"/>
          <p:cNvSpPr/>
          <p:nvPr/>
        </p:nvSpPr>
        <p:spPr>
          <a:xfrm>
            <a:off x="5068348" y="1587554"/>
            <a:ext cx="3809583" cy="2503504"/>
          </a:xfrm>
          <a:custGeom>
            <a:avLst/>
            <a:gdLst/>
            <a:ahLst/>
            <a:cxnLst/>
            <a:rect l="l" t="t" r="r" b="b"/>
            <a:pathLst>
              <a:path w="207127" h="108718" extrusionOk="0">
                <a:moveTo>
                  <a:pt x="15" y="21642"/>
                </a:moveTo>
                <a:lnTo>
                  <a:pt x="41506" y="43649"/>
                </a:lnTo>
                <a:lnTo>
                  <a:pt x="83012" y="21723"/>
                </a:lnTo>
                <a:lnTo>
                  <a:pt x="124418" y="21723"/>
                </a:lnTo>
                <a:lnTo>
                  <a:pt x="165823" y="0"/>
                </a:lnTo>
                <a:lnTo>
                  <a:pt x="207127" y="21723"/>
                </a:lnTo>
                <a:lnTo>
                  <a:pt x="207127" y="108718"/>
                </a:lnTo>
                <a:lnTo>
                  <a:pt x="0" y="108718"/>
                </a:lnTo>
                <a:close/>
              </a:path>
            </a:pathLst>
          </a:custGeom>
          <a:solidFill>
            <a:srgbClr val="00D4F0">
              <a:alpha val="48240"/>
            </a:srgbClr>
          </a:solidFill>
          <a:ln w="9525" cap="flat" cmpd="sng">
            <a:solidFill>
              <a:schemeClr val="accent3"/>
            </a:solidFill>
            <a:prstDash val="solid"/>
            <a:round/>
            <a:headEnd type="none" w="med" len="med"/>
            <a:tailEnd type="none" w="med" len="med"/>
          </a:ln>
        </p:spPr>
        <p:txBody>
          <a:bodyPr/>
          <a:lstStyle/>
          <a:p>
            <a:endParaRPr lang="en-US"/>
          </a:p>
        </p:txBody>
      </p:sp>
      <p:sp>
        <p:nvSpPr>
          <p:cNvPr id="328" name="Google Shape;328;p33"/>
          <p:cNvSpPr/>
          <p:nvPr/>
        </p:nvSpPr>
        <p:spPr>
          <a:xfrm>
            <a:off x="5068421" y="2087797"/>
            <a:ext cx="3809796" cy="2005603"/>
          </a:xfrm>
          <a:custGeom>
            <a:avLst/>
            <a:gdLst/>
            <a:ahLst/>
            <a:cxnLst/>
            <a:rect l="l" t="t" r="r" b="b"/>
            <a:pathLst>
              <a:path w="207026" h="87096" extrusionOk="0">
                <a:moveTo>
                  <a:pt x="35" y="65594"/>
                </a:moveTo>
                <a:lnTo>
                  <a:pt x="41607" y="43447"/>
                </a:lnTo>
                <a:lnTo>
                  <a:pt x="82912" y="65271"/>
                </a:lnTo>
                <a:lnTo>
                  <a:pt x="124418" y="21724"/>
                </a:lnTo>
                <a:lnTo>
                  <a:pt x="165722" y="21724"/>
                </a:lnTo>
                <a:lnTo>
                  <a:pt x="207026" y="0"/>
                </a:lnTo>
                <a:lnTo>
                  <a:pt x="207026" y="87096"/>
                </a:lnTo>
                <a:lnTo>
                  <a:pt x="0" y="87096"/>
                </a:lnTo>
                <a:close/>
              </a:path>
            </a:pathLst>
          </a:custGeom>
          <a:solidFill>
            <a:srgbClr val="1E35A1">
              <a:alpha val="48600"/>
            </a:srgbClr>
          </a:solidFill>
          <a:ln w="9525" cap="flat" cmpd="sng">
            <a:solidFill>
              <a:schemeClr val="accent1"/>
            </a:solidFill>
            <a:prstDash val="solid"/>
            <a:round/>
            <a:headEnd type="none" w="med" len="med"/>
            <a:tailEnd type="none" w="med" len="med"/>
          </a:ln>
        </p:spPr>
        <p:txBody>
          <a:bodyPr/>
          <a:lstStyle/>
          <a:p>
            <a:endParaRPr lang="en-US"/>
          </a:p>
        </p:txBody>
      </p:sp>
      <p:sp>
        <p:nvSpPr>
          <p:cNvPr id="329" name="Google Shape;329;p3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INFERENCES</a:t>
            </a:r>
            <a:endParaRPr/>
          </a:p>
        </p:txBody>
      </p:sp>
      <p:grpSp>
        <p:nvGrpSpPr>
          <p:cNvPr id="330" name="Google Shape;330;p33"/>
          <p:cNvGrpSpPr/>
          <p:nvPr/>
        </p:nvGrpSpPr>
        <p:grpSpPr>
          <a:xfrm>
            <a:off x="5065362" y="1493997"/>
            <a:ext cx="4131076" cy="2853338"/>
            <a:chOff x="2316238" y="1281625"/>
            <a:chExt cx="5612112" cy="3097750"/>
          </a:xfrm>
        </p:grpSpPr>
        <p:grpSp>
          <p:nvGrpSpPr>
            <p:cNvPr id="331" name="Google Shape;331;p33"/>
            <p:cNvGrpSpPr/>
            <p:nvPr/>
          </p:nvGrpSpPr>
          <p:grpSpPr>
            <a:xfrm>
              <a:off x="2316238" y="1377700"/>
              <a:ext cx="5185800" cy="2725925"/>
              <a:chOff x="1786525" y="1492450"/>
              <a:chExt cx="5185800" cy="2725925"/>
            </a:xfrm>
          </p:grpSpPr>
          <p:cxnSp>
            <p:nvCxnSpPr>
              <p:cNvPr id="332" name="Google Shape;332;p33"/>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33"/>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334" name="Google Shape;334;p33"/>
            <p:cNvSpPr txBox="1"/>
            <p:nvPr/>
          </p:nvSpPr>
          <p:spPr>
            <a:xfrm>
              <a:off x="7532050" y="34557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335" name="Google Shape;335;p33"/>
            <p:cNvSpPr txBox="1"/>
            <p:nvPr/>
          </p:nvSpPr>
          <p:spPr>
            <a:xfrm>
              <a:off x="7532050" y="291220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200</a:t>
              </a:r>
              <a:endParaRPr sz="1100">
                <a:solidFill>
                  <a:srgbClr val="434343"/>
                </a:solidFill>
                <a:latin typeface="Roboto"/>
                <a:ea typeface="Roboto"/>
                <a:cs typeface="Roboto"/>
                <a:sym typeface="Roboto"/>
              </a:endParaRPr>
            </a:p>
          </p:txBody>
        </p:sp>
        <p:sp>
          <p:nvSpPr>
            <p:cNvPr id="336" name="Google Shape;336;p33"/>
            <p:cNvSpPr txBox="1"/>
            <p:nvPr/>
          </p:nvSpPr>
          <p:spPr>
            <a:xfrm>
              <a:off x="7532050" y="236867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337" name="Google Shape;337;p33"/>
            <p:cNvSpPr txBox="1"/>
            <p:nvPr/>
          </p:nvSpPr>
          <p:spPr>
            <a:xfrm>
              <a:off x="7532050" y="182515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400</a:t>
              </a:r>
              <a:endParaRPr sz="1100">
                <a:solidFill>
                  <a:srgbClr val="434343"/>
                </a:solidFill>
                <a:latin typeface="Roboto"/>
                <a:ea typeface="Roboto"/>
                <a:cs typeface="Roboto"/>
                <a:sym typeface="Roboto"/>
              </a:endParaRPr>
            </a:p>
          </p:txBody>
        </p:sp>
        <p:sp>
          <p:nvSpPr>
            <p:cNvPr id="338" name="Google Shape;338;p33"/>
            <p:cNvSpPr txBox="1"/>
            <p:nvPr/>
          </p:nvSpPr>
          <p:spPr>
            <a:xfrm>
              <a:off x="7532050" y="12816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339" name="Google Shape;339;p33"/>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340" name="Google Shape;340;p33"/>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341" name="Google Shape;341;p33"/>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342" name="Google Shape;342;p33"/>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grpSp>
      <p:grpSp>
        <p:nvGrpSpPr>
          <p:cNvPr id="343" name="Google Shape;343;p33"/>
          <p:cNvGrpSpPr/>
          <p:nvPr/>
        </p:nvGrpSpPr>
        <p:grpSpPr>
          <a:xfrm>
            <a:off x="5065804" y="1586521"/>
            <a:ext cx="3816826" cy="2002619"/>
            <a:chOff x="2316838" y="1382075"/>
            <a:chExt cx="5185200" cy="2174160"/>
          </a:xfrm>
        </p:grpSpPr>
        <p:cxnSp>
          <p:nvCxnSpPr>
            <p:cNvPr id="344" name="Google Shape;344;p33"/>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345" name="Google Shape;345;p33"/>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346" name="Google Shape;346;p33"/>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347" name="Google Shape;347;p33"/>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348" name="Google Shape;348;p33"/>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grpSp>
      <p:grpSp>
        <p:nvGrpSpPr>
          <p:cNvPr id="349" name="Google Shape;349;p33"/>
          <p:cNvGrpSpPr/>
          <p:nvPr/>
        </p:nvGrpSpPr>
        <p:grpSpPr>
          <a:xfrm>
            <a:off x="5830715" y="1586521"/>
            <a:ext cx="2285789" cy="2503273"/>
            <a:chOff x="3355978" y="1382075"/>
            <a:chExt cx="3105270" cy="2717700"/>
          </a:xfrm>
        </p:grpSpPr>
        <p:cxnSp>
          <p:nvCxnSpPr>
            <p:cNvPr id="350" name="Google Shape;350;p33"/>
            <p:cNvCxnSpPr/>
            <p:nvPr/>
          </p:nvCxnSpPr>
          <p:spPr>
            <a:xfrm>
              <a:off x="335597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351" name="Google Shape;351;p33"/>
            <p:cNvCxnSpPr/>
            <p:nvPr/>
          </p:nvCxnSpPr>
          <p:spPr>
            <a:xfrm>
              <a:off x="439106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352" name="Google Shape;352;p33"/>
            <p:cNvCxnSpPr/>
            <p:nvPr/>
          </p:nvCxnSpPr>
          <p:spPr>
            <a:xfrm>
              <a:off x="542615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353" name="Google Shape;353;p33"/>
            <p:cNvCxnSpPr/>
            <p:nvPr/>
          </p:nvCxnSpPr>
          <p:spPr>
            <a:xfrm>
              <a:off x="6461248" y="1382075"/>
              <a:ext cx="0" cy="2717700"/>
            </a:xfrm>
            <a:prstGeom prst="straightConnector1">
              <a:avLst/>
            </a:prstGeom>
            <a:noFill/>
            <a:ln w="9525" cap="flat" cmpd="sng">
              <a:solidFill>
                <a:schemeClr val="lt2"/>
              </a:solidFill>
              <a:prstDash val="solid"/>
              <a:round/>
              <a:headEnd type="none" w="med" len="med"/>
              <a:tailEnd type="none" w="med" len="med"/>
            </a:ln>
          </p:spPr>
        </p:cxnSp>
      </p:grpSp>
      <p:grpSp>
        <p:nvGrpSpPr>
          <p:cNvPr id="354" name="Google Shape;354;p33"/>
          <p:cNvGrpSpPr/>
          <p:nvPr/>
        </p:nvGrpSpPr>
        <p:grpSpPr>
          <a:xfrm>
            <a:off x="87000" y="1044376"/>
            <a:ext cx="4808742" cy="1762131"/>
            <a:chOff x="5520231" y="1232994"/>
            <a:chExt cx="2673900" cy="927389"/>
          </a:xfrm>
        </p:grpSpPr>
        <p:sp>
          <p:nvSpPr>
            <p:cNvPr id="355" name="Google Shape;355;p33"/>
            <p:cNvSpPr txBox="1"/>
            <p:nvPr/>
          </p:nvSpPr>
          <p:spPr>
            <a:xfrm>
              <a:off x="5520231" y="1593383"/>
              <a:ext cx="2673900" cy="5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In the customer segment analysis, both consumers and corporate buyers tend to make more purchases in November, evident from spikes in sales, profit, purchase frequency, and average order value during that month. Conversely, for home office buyers, the peak in sales, profit, and purchase frequency occurs in October.</a:t>
              </a:r>
              <a:endParaRPr sz="1200">
                <a:solidFill>
                  <a:srgbClr val="434343"/>
                </a:solidFill>
                <a:latin typeface="Roboto"/>
                <a:ea typeface="Roboto"/>
                <a:cs typeface="Roboto"/>
                <a:sym typeface="Roboto"/>
              </a:endParaRPr>
            </a:p>
          </p:txBody>
        </p:sp>
        <p:sp>
          <p:nvSpPr>
            <p:cNvPr id="356" name="Google Shape;356;p33"/>
            <p:cNvSpPr/>
            <p:nvPr/>
          </p:nvSpPr>
          <p:spPr>
            <a:xfrm>
              <a:off x="5520231" y="1232994"/>
              <a:ext cx="2673900" cy="34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FFFFFF"/>
                  </a:solidFill>
                  <a:latin typeface="Fira Sans Extra Condensed Medium"/>
                  <a:ea typeface="Fira Sans Extra Condensed Medium"/>
                  <a:cs typeface="Fira Sans Extra Condensed Medium"/>
                  <a:sym typeface="Fira Sans Extra Condensed Medium"/>
                </a:rPr>
                <a:t>Question 3: </a:t>
              </a:r>
              <a:endParaRPr sz="130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100">
                  <a:solidFill>
                    <a:srgbClr val="FFFFFF"/>
                  </a:solidFill>
                  <a:latin typeface="Fira Sans Extra Condensed Medium"/>
                  <a:ea typeface="Fira Sans Extra Condensed Medium"/>
                  <a:cs typeface="Fira Sans Extra Condensed Medium"/>
                  <a:sym typeface="Fira Sans Extra Condensed Medium"/>
                </a:rPr>
                <a:t>Can specific consumer segments be identified based on their purchasing patterns, &amp; how do they vary in terms of average buy value and discount usage?</a:t>
              </a:r>
              <a:endParaRPr sz="11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57" name="Google Shape;357;p33"/>
          <p:cNvGrpSpPr/>
          <p:nvPr/>
        </p:nvGrpSpPr>
        <p:grpSpPr>
          <a:xfrm>
            <a:off x="87010" y="3108467"/>
            <a:ext cx="4808742" cy="1783638"/>
            <a:chOff x="5520225" y="2401763"/>
            <a:chExt cx="2673900" cy="856325"/>
          </a:xfrm>
        </p:grpSpPr>
        <p:sp>
          <p:nvSpPr>
            <p:cNvPr id="358" name="Google Shape;358;p33"/>
            <p:cNvSpPr txBox="1"/>
            <p:nvPr/>
          </p:nvSpPr>
          <p:spPr>
            <a:xfrm>
              <a:off x="5520225" y="2694388"/>
              <a:ext cx="2673900" cy="5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Certainly, offering discounts is observed to have a negative impact on profit, indicated by the negative correlation values in the visualization across all types. However, it's noteworthy that the magnitude (amount) of the discount does not exhibit a direct correlation with the profit margin; they appear to be independent in terms of proportions.</a:t>
              </a:r>
              <a:endParaRPr sz="1200">
                <a:solidFill>
                  <a:srgbClr val="434343"/>
                </a:solidFill>
                <a:latin typeface="Roboto"/>
                <a:ea typeface="Roboto"/>
                <a:cs typeface="Roboto"/>
                <a:sym typeface="Roboto"/>
              </a:endParaRPr>
            </a:p>
          </p:txBody>
        </p:sp>
        <p:sp>
          <p:nvSpPr>
            <p:cNvPr id="359" name="Google Shape;359;p33"/>
            <p:cNvSpPr/>
            <p:nvPr/>
          </p:nvSpPr>
          <p:spPr>
            <a:xfrm>
              <a:off x="5520225" y="2401763"/>
              <a:ext cx="2673900" cy="27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Fira Sans Extra Condensed Medium"/>
                  <a:ea typeface="Fira Sans Extra Condensed Medium"/>
                  <a:cs typeface="Fira Sans Extra Condensed Medium"/>
                  <a:sym typeface="Fira Sans Extra Condensed Medium"/>
                </a:rPr>
                <a:t>Question 4: </a:t>
              </a:r>
              <a:endParaRPr sz="1300">
                <a:solidFill>
                  <a:schemeClr val="lt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100">
                  <a:solidFill>
                    <a:schemeClr val="lt1"/>
                  </a:solidFill>
                  <a:latin typeface="Fira Sans Extra Condensed Medium"/>
                  <a:ea typeface="Fira Sans Extra Condensed Medium"/>
                  <a:cs typeface="Fira Sans Extra Condensed Medium"/>
                  <a:sym typeface="Fira Sans Extra Condensed Medium"/>
                </a:rPr>
                <a:t>Does giving larger discounts have a detrimental impact on profitability?</a:t>
              </a:r>
              <a:endParaRPr sz="110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470400" y="57207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solidFill>
                  <a:schemeClr val="dk1"/>
                </a:solidFill>
              </a:rPr>
              <a:t>THANK YOU!!</a:t>
            </a:r>
            <a:endParaRPr sz="4700"/>
          </a:p>
        </p:txBody>
      </p:sp>
      <p:grpSp>
        <p:nvGrpSpPr>
          <p:cNvPr id="365" name="Google Shape;365;p34"/>
          <p:cNvGrpSpPr/>
          <p:nvPr/>
        </p:nvGrpSpPr>
        <p:grpSpPr>
          <a:xfrm>
            <a:off x="4773467" y="1710910"/>
            <a:ext cx="2635560" cy="1974893"/>
            <a:chOff x="4746100" y="1831369"/>
            <a:chExt cx="2854500" cy="2138950"/>
          </a:xfrm>
        </p:grpSpPr>
        <p:sp>
          <p:nvSpPr>
            <p:cNvPr id="366" name="Google Shape;366;p34"/>
            <p:cNvSpPr/>
            <p:nvPr/>
          </p:nvSpPr>
          <p:spPr>
            <a:xfrm>
              <a:off x="4746100" y="1831369"/>
              <a:ext cx="4152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4746100" y="2151569"/>
              <a:ext cx="933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4746100" y="2471744"/>
              <a:ext cx="1176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746100" y="2791944"/>
              <a:ext cx="20847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4746100" y="3112144"/>
              <a:ext cx="28545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4746100" y="3432319"/>
              <a:ext cx="25134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4746100" y="3752519"/>
              <a:ext cx="18858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4"/>
          <p:cNvGrpSpPr/>
          <p:nvPr/>
        </p:nvGrpSpPr>
        <p:grpSpPr>
          <a:xfrm>
            <a:off x="2378126" y="2154760"/>
            <a:ext cx="2395433" cy="1974893"/>
            <a:chOff x="2151775" y="1831369"/>
            <a:chExt cx="2594425" cy="2138950"/>
          </a:xfrm>
        </p:grpSpPr>
        <p:sp>
          <p:nvSpPr>
            <p:cNvPr id="374" name="Google Shape;374;p34"/>
            <p:cNvSpPr/>
            <p:nvPr/>
          </p:nvSpPr>
          <p:spPr>
            <a:xfrm>
              <a:off x="4414500" y="1831369"/>
              <a:ext cx="3315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4110750" y="2151569"/>
              <a:ext cx="635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3569225" y="2471744"/>
              <a:ext cx="11769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2921900" y="2791944"/>
              <a:ext cx="18243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2151775" y="3112144"/>
              <a:ext cx="2594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2661425" y="3432319"/>
              <a:ext cx="20847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2860200" y="3752519"/>
              <a:ext cx="18858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4"/>
          <p:cNvGrpSpPr/>
          <p:nvPr/>
        </p:nvGrpSpPr>
        <p:grpSpPr>
          <a:xfrm>
            <a:off x="1264142" y="1464348"/>
            <a:ext cx="6615710" cy="2739223"/>
            <a:chOff x="945250" y="1564325"/>
            <a:chExt cx="7165288" cy="2966775"/>
          </a:xfrm>
        </p:grpSpPr>
        <p:cxnSp>
          <p:nvCxnSpPr>
            <p:cNvPr id="382" name="Google Shape;382;p34"/>
            <p:cNvCxnSpPr/>
            <p:nvPr/>
          </p:nvCxnSpPr>
          <p:spPr>
            <a:xfrm>
              <a:off x="2435706"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3" name="Google Shape;383;p34"/>
            <p:cNvCxnSpPr/>
            <p:nvPr/>
          </p:nvCxnSpPr>
          <p:spPr>
            <a:xfrm>
              <a:off x="3205838"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4" name="Google Shape;384;p34"/>
            <p:cNvCxnSpPr/>
            <p:nvPr/>
          </p:nvCxnSpPr>
          <p:spPr>
            <a:xfrm>
              <a:off x="3975969"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5" name="Google Shape;385;p34"/>
            <p:cNvCxnSpPr/>
            <p:nvPr/>
          </p:nvCxnSpPr>
          <p:spPr>
            <a:xfrm>
              <a:off x="4746100"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6" name="Google Shape;386;p34"/>
            <p:cNvCxnSpPr/>
            <p:nvPr/>
          </p:nvCxnSpPr>
          <p:spPr>
            <a:xfrm>
              <a:off x="5516231"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7" name="Google Shape;387;p34"/>
            <p:cNvCxnSpPr/>
            <p:nvPr/>
          </p:nvCxnSpPr>
          <p:spPr>
            <a:xfrm>
              <a:off x="6286363"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88" name="Google Shape;388;p34"/>
            <p:cNvCxnSpPr/>
            <p:nvPr/>
          </p:nvCxnSpPr>
          <p:spPr>
            <a:xfrm>
              <a:off x="7056494"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389" name="Google Shape;389;p34"/>
            <p:cNvSpPr txBox="1"/>
            <p:nvPr/>
          </p:nvSpPr>
          <p:spPr>
            <a:xfrm>
              <a:off x="44621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0%</a:t>
              </a:r>
              <a:endParaRPr sz="1100">
                <a:solidFill>
                  <a:srgbClr val="434343"/>
                </a:solidFill>
                <a:latin typeface="Roboto"/>
                <a:ea typeface="Roboto"/>
                <a:cs typeface="Roboto"/>
                <a:sym typeface="Roboto"/>
              </a:endParaRPr>
            </a:p>
          </p:txBody>
        </p:sp>
        <p:sp>
          <p:nvSpPr>
            <p:cNvPr id="390" name="Google Shape;390;p34"/>
            <p:cNvSpPr txBox="1"/>
            <p:nvPr/>
          </p:nvSpPr>
          <p:spPr>
            <a:xfrm>
              <a:off x="369202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sp>
          <p:nvSpPr>
            <p:cNvPr id="391" name="Google Shape;391;p34"/>
            <p:cNvSpPr txBox="1"/>
            <p:nvPr/>
          </p:nvSpPr>
          <p:spPr>
            <a:xfrm>
              <a:off x="292190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392" name="Google Shape;392;p34"/>
            <p:cNvSpPr txBox="1"/>
            <p:nvPr/>
          </p:nvSpPr>
          <p:spPr>
            <a:xfrm>
              <a:off x="13816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393" name="Google Shape;393;p34"/>
            <p:cNvSpPr txBox="1"/>
            <p:nvPr/>
          </p:nvSpPr>
          <p:spPr>
            <a:xfrm>
              <a:off x="677251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394" name="Google Shape;394;p34"/>
            <p:cNvSpPr txBox="1"/>
            <p:nvPr/>
          </p:nvSpPr>
          <p:spPr>
            <a:xfrm>
              <a:off x="600238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395" name="Google Shape;395;p34"/>
            <p:cNvSpPr txBox="1"/>
            <p:nvPr/>
          </p:nvSpPr>
          <p:spPr>
            <a:xfrm>
              <a:off x="523226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cxnSp>
          <p:nvCxnSpPr>
            <p:cNvPr id="396" name="Google Shape;396;p34"/>
            <p:cNvCxnSpPr/>
            <p:nvPr/>
          </p:nvCxnSpPr>
          <p:spPr>
            <a:xfrm>
              <a:off x="1665575"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397" name="Google Shape;397;p34"/>
            <p:cNvCxnSpPr/>
            <p:nvPr/>
          </p:nvCxnSpPr>
          <p:spPr>
            <a:xfrm>
              <a:off x="7826625"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398" name="Google Shape;398;p34"/>
            <p:cNvSpPr txBox="1"/>
            <p:nvPr/>
          </p:nvSpPr>
          <p:spPr>
            <a:xfrm>
              <a:off x="215177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399" name="Google Shape;399;p34"/>
            <p:cNvSpPr txBox="1"/>
            <p:nvPr/>
          </p:nvSpPr>
          <p:spPr>
            <a:xfrm>
              <a:off x="754263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400" name="Google Shape;400;p34"/>
            <p:cNvSpPr txBox="1"/>
            <p:nvPr/>
          </p:nvSpPr>
          <p:spPr>
            <a:xfrm>
              <a:off x="945250" y="3752494"/>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a:t>
              </a:r>
              <a:endParaRPr sz="1100">
                <a:solidFill>
                  <a:srgbClr val="434343"/>
                </a:solidFill>
                <a:latin typeface="Roboto"/>
                <a:ea typeface="Roboto"/>
                <a:cs typeface="Roboto"/>
                <a:sym typeface="Roboto"/>
              </a:endParaRPr>
            </a:p>
          </p:txBody>
        </p:sp>
        <p:sp>
          <p:nvSpPr>
            <p:cNvPr id="401" name="Google Shape;401;p34"/>
            <p:cNvSpPr txBox="1"/>
            <p:nvPr/>
          </p:nvSpPr>
          <p:spPr>
            <a:xfrm>
              <a:off x="945250" y="3432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a:t>
              </a:r>
              <a:endParaRPr sz="1100">
                <a:solidFill>
                  <a:srgbClr val="434343"/>
                </a:solidFill>
                <a:latin typeface="Roboto"/>
                <a:ea typeface="Roboto"/>
                <a:cs typeface="Roboto"/>
                <a:sym typeface="Roboto"/>
              </a:endParaRPr>
            </a:p>
          </p:txBody>
        </p:sp>
        <p:sp>
          <p:nvSpPr>
            <p:cNvPr id="402" name="Google Shape;402;p34"/>
            <p:cNvSpPr txBox="1"/>
            <p:nvPr/>
          </p:nvSpPr>
          <p:spPr>
            <a:xfrm>
              <a:off x="945250" y="31121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a:t>
              </a:r>
              <a:endParaRPr sz="1100">
                <a:solidFill>
                  <a:srgbClr val="434343"/>
                </a:solidFill>
                <a:latin typeface="Roboto"/>
                <a:ea typeface="Roboto"/>
                <a:cs typeface="Roboto"/>
                <a:sym typeface="Roboto"/>
              </a:endParaRPr>
            </a:p>
          </p:txBody>
        </p:sp>
        <p:sp>
          <p:nvSpPr>
            <p:cNvPr id="403" name="Google Shape;403;p34"/>
            <p:cNvSpPr txBox="1"/>
            <p:nvPr/>
          </p:nvSpPr>
          <p:spPr>
            <a:xfrm>
              <a:off x="945250" y="27919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404" name="Google Shape;404;p34"/>
            <p:cNvSpPr txBox="1"/>
            <p:nvPr/>
          </p:nvSpPr>
          <p:spPr>
            <a:xfrm>
              <a:off x="945250" y="24717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60</a:t>
              </a:r>
              <a:endParaRPr sz="1100">
                <a:solidFill>
                  <a:srgbClr val="434343"/>
                </a:solidFill>
                <a:latin typeface="Roboto"/>
                <a:ea typeface="Roboto"/>
                <a:cs typeface="Roboto"/>
                <a:sym typeface="Roboto"/>
              </a:endParaRPr>
            </a:p>
          </p:txBody>
        </p:sp>
        <p:sp>
          <p:nvSpPr>
            <p:cNvPr id="405" name="Google Shape;405;p34"/>
            <p:cNvSpPr txBox="1"/>
            <p:nvPr/>
          </p:nvSpPr>
          <p:spPr>
            <a:xfrm>
              <a:off x="945250" y="21515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70</a:t>
              </a:r>
              <a:endParaRPr sz="1100">
                <a:solidFill>
                  <a:srgbClr val="434343"/>
                </a:solidFill>
                <a:latin typeface="Roboto"/>
                <a:ea typeface="Roboto"/>
                <a:cs typeface="Roboto"/>
                <a:sym typeface="Roboto"/>
              </a:endParaRPr>
            </a:p>
          </p:txBody>
        </p:sp>
        <p:sp>
          <p:nvSpPr>
            <p:cNvPr id="406" name="Google Shape;406;p34"/>
            <p:cNvSpPr txBox="1"/>
            <p:nvPr/>
          </p:nvSpPr>
          <p:spPr>
            <a:xfrm>
              <a:off x="945250" y="1831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71+</a:t>
              </a:r>
              <a:endParaRPr sz="1100">
                <a:solidFill>
                  <a:srgbClr val="434343"/>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5"/>
          <p:cNvGrpSpPr/>
          <p:nvPr/>
        </p:nvGrpSpPr>
        <p:grpSpPr>
          <a:xfrm>
            <a:off x="3045775" y="1453488"/>
            <a:ext cx="3052500" cy="3052500"/>
            <a:chOff x="4389375" y="1045500"/>
            <a:chExt cx="3052500" cy="3052500"/>
          </a:xfrm>
        </p:grpSpPr>
        <p:sp>
          <p:nvSpPr>
            <p:cNvPr id="102" name="Google Shape;102;p15"/>
            <p:cNvSpPr/>
            <p:nvPr/>
          </p:nvSpPr>
          <p:spPr>
            <a:xfrm>
              <a:off x="4389375" y="1045500"/>
              <a:ext cx="3052500" cy="3052500"/>
            </a:xfrm>
            <a:prstGeom prst="pie">
              <a:avLst>
                <a:gd name="adj1" fmla="val 2991682"/>
                <a:gd name="adj2" fmla="val 11353025"/>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4389375" y="1045500"/>
              <a:ext cx="3052500" cy="3052500"/>
            </a:xfrm>
            <a:prstGeom prst="pie">
              <a:avLst>
                <a:gd name="adj1" fmla="val 18630211"/>
                <a:gd name="adj2" fmla="val 2992373"/>
              </a:avLst>
            </a:prstGeom>
            <a:solidFill>
              <a:schemeClr val="accent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389375" y="1045500"/>
              <a:ext cx="3052500" cy="3052500"/>
            </a:xfrm>
            <a:prstGeom prst="pie">
              <a:avLst>
                <a:gd name="adj1" fmla="val 15043696"/>
                <a:gd name="adj2" fmla="val 18626570"/>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4389375" y="1045500"/>
              <a:ext cx="3052500" cy="3052500"/>
            </a:xfrm>
            <a:prstGeom prst="pie">
              <a:avLst>
                <a:gd name="adj1" fmla="val 11361736"/>
                <a:gd name="adj2" fmla="val 15052745"/>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txBox="1"/>
            <p:nvPr/>
          </p:nvSpPr>
          <p:spPr>
            <a:xfrm>
              <a:off x="5040364" y="30547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35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107" name="Google Shape;107;p15"/>
            <p:cNvSpPr txBox="1"/>
            <p:nvPr/>
          </p:nvSpPr>
          <p:spPr>
            <a:xfrm>
              <a:off x="6351589" y="234937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25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108" name="Google Shape;108;p15"/>
            <p:cNvSpPr txBox="1"/>
            <p:nvPr/>
          </p:nvSpPr>
          <p:spPr>
            <a:xfrm>
              <a:off x="5658014" y="14719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109" name="Google Shape;109;p15"/>
            <p:cNvSpPr txBox="1"/>
            <p:nvPr/>
          </p:nvSpPr>
          <p:spPr>
            <a:xfrm>
              <a:off x="4651564" y="1792349"/>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sp>
        <p:nvSpPr>
          <p:cNvPr id="110" name="Google Shape;110;p1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Research Goals </a:t>
            </a:r>
            <a:endParaRPr/>
          </a:p>
        </p:txBody>
      </p:sp>
      <p:grpSp>
        <p:nvGrpSpPr>
          <p:cNvPr id="111" name="Google Shape;111;p15"/>
          <p:cNvGrpSpPr/>
          <p:nvPr/>
        </p:nvGrpSpPr>
        <p:grpSpPr>
          <a:xfrm>
            <a:off x="710225" y="1592600"/>
            <a:ext cx="2851150" cy="1223700"/>
            <a:chOff x="710225" y="1442775"/>
            <a:chExt cx="2851150" cy="1223700"/>
          </a:xfrm>
        </p:grpSpPr>
        <p:sp>
          <p:nvSpPr>
            <p:cNvPr id="112" name="Google Shape;112;p15"/>
            <p:cNvSpPr txBox="1"/>
            <p:nvPr/>
          </p:nvSpPr>
          <p:spPr>
            <a:xfrm>
              <a:off x="710275" y="16077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Query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3" name="Google Shape;113;p15"/>
            <p:cNvSpPr txBox="1"/>
            <p:nvPr/>
          </p:nvSpPr>
          <p:spPr>
            <a:xfrm>
              <a:off x="710225" y="1905675"/>
              <a:ext cx="21717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In 2020, which product categories and subcategories yielded the highest and lowest profits?</a:t>
              </a:r>
              <a:endParaRPr sz="1200">
                <a:solidFill>
                  <a:srgbClr val="434343"/>
                </a:solidFill>
                <a:latin typeface="Roboto"/>
                <a:ea typeface="Roboto"/>
                <a:cs typeface="Roboto"/>
                <a:sym typeface="Roboto"/>
              </a:endParaRPr>
            </a:p>
          </p:txBody>
        </p:sp>
        <p:sp>
          <p:nvSpPr>
            <p:cNvPr id="114" name="Google Shape;114;p15"/>
            <p:cNvSpPr/>
            <p:nvPr/>
          </p:nvSpPr>
          <p:spPr>
            <a:xfrm>
              <a:off x="815175" y="1442775"/>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5"/>
            <p:cNvCxnSpPr/>
            <p:nvPr/>
          </p:nvCxnSpPr>
          <p:spPr>
            <a:xfrm>
              <a:off x="1575075" y="1488825"/>
              <a:ext cx="1986300" cy="0"/>
            </a:xfrm>
            <a:prstGeom prst="straightConnector1">
              <a:avLst/>
            </a:prstGeom>
            <a:noFill/>
            <a:ln w="9525" cap="flat" cmpd="sng">
              <a:solidFill>
                <a:schemeClr val="accent1"/>
              </a:solidFill>
              <a:prstDash val="solid"/>
              <a:round/>
              <a:headEnd type="none" w="med" len="med"/>
              <a:tailEnd type="none" w="med" len="med"/>
            </a:ln>
          </p:spPr>
        </p:cxnSp>
      </p:grpSp>
      <p:grpSp>
        <p:nvGrpSpPr>
          <p:cNvPr id="116" name="Google Shape;116;p15"/>
          <p:cNvGrpSpPr/>
          <p:nvPr/>
        </p:nvGrpSpPr>
        <p:grpSpPr>
          <a:xfrm>
            <a:off x="710275" y="3187125"/>
            <a:ext cx="2259300" cy="1540950"/>
            <a:chOff x="710275" y="3037300"/>
            <a:chExt cx="2259300" cy="1540950"/>
          </a:xfrm>
        </p:grpSpPr>
        <p:sp>
          <p:nvSpPr>
            <p:cNvPr id="117" name="Google Shape;117;p15"/>
            <p:cNvSpPr txBox="1"/>
            <p:nvPr/>
          </p:nvSpPr>
          <p:spPr>
            <a:xfrm>
              <a:off x="710275" y="32022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Query 3</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8" name="Google Shape;118;p15"/>
            <p:cNvSpPr txBox="1"/>
            <p:nvPr/>
          </p:nvSpPr>
          <p:spPr>
            <a:xfrm>
              <a:off x="710275" y="3817450"/>
              <a:ext cx="22593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Can specific consumer segments be identified based on their purchasing patterns, and how do they vary in terms of average buy value and discount usage?</a:t>
              </a:r>
              <a:endParaRPr sz="1200">
                <a:solidFill>
                  <a:srgbClr val="4343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p:txBody>
        </p:sp>
        <p:sp>
          <p:nvSpPr>
            <p:cNvPr id="119" name="Google Shape;119;p15"/>
            <p:cNvSpPr/>
            <p:nvPr/>
          </p:nvSpPr>
          <p:spPr>
            <a:xfrm>
              <a:off x="815175" y="3037300"/>
              <a:ext cx="607500" cy="9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5"/>
            <p:cNvCxnSpPr/>
            <p:nvPr/>
          </p:nvCxnSpPr>
          <p:spPr>
            <a:xfrm>
              <a:off x="1575075" y="3083350"/>
              <a:ext cx="1306800" cy="0"/>
            </a:xfrm>
            <a:prstGeom prst="straightConnector1">
              <a:avLst/>
            </a:prstGeom>
            <a:noFill/>
            <a:ln w="9525" cap="flat" cmpd="sng">
              <a:solidFill>
                <a:schemeClr val="accent2"/>
              </a:solidFill>
              <a:prstDash val="solid"/>
              <a:round/>
              <a:headEnd type="none" w="med" len="med"/>
              <a:tailEnd type="none" w="med" len="med"/>
            </a:ln>
          </p:spPr>
        </p:cxnSp>
      </p:grpSp>
      <p:grpSp>
        <p:nvGrpSpPr>
          <p:cNvPr id="121" name="Google Shape;121;p15"/>
          <p:cNvGrpSpPr/>
          <p:nvPr/>
        </p:nvGrpSpPr>
        <p:grpSpPr>
          <a:xfrm>
            <a:off x="5582675" y="1592600"/>
            <a:ext cx="2851100" cy="1103563"/>
            <a:chOff x="5582675" y="1442775"/>
            <a:chExt cx="2851100" cy="1103563"/>
          </a:xfrm>
        </p:grpSpPr>
        <p:sp>
          <p:nvSpPr>
            <p:cNvPr id="122" name="Google Shape;122;p15"/>
            <p:cNvSpPr txBox="1"/>
            <p:nvPr/>
          </p:nvSpPr>
          <p:spPr>
            <a:xfrm>
              <a:off x="6549175" y="16077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Query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3" name="Google Shape;123;p15"/>
            <p:cNvSpPr txBox="1"/>
            <p:nvPr/>
          </p:nvSpPr>
          <p:spPr>
            <a:xfrm>
              <a:off x="6549175" y="17855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What effects do shipping methods have on sales across different areas?</a:t>
              </a:r>
              <a:endParaRPr sz="1200">
                <a:solidFill>
                  <a:srgbClr val="434343"/>
                </a:solidFill>
                <a:latin typeface="Roboto"/>
                <a:ea typeface="Roboto"/>
                <a:cs typeface="Roboto"/>
                <a:sym typeface="Roboto"/>
              </a:endParaRPr>
            </a:p>
          </p:txBody>
        </p:sp>
        <p:sp>
          <p:nvSpPr>
            <p:cNvPr id="124" name="Google Shape;124;p15"/>
            <p:cNvSpPr/>
            <p:nvPr/>
          </p:nvSpPr>
          <p:spPr>
            <a:xfrm>
              <a:off x="7721375" y="1442775"/>
              <a:ext cx="607500" cy="92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25" name="Google Shape;125;p15"/>
            <p:cNvCxnSpPr/>
            <p:nvPr/>
          </p:nvCxnSpPr>
          <p:spPr>
            <a:xfrm>
              <a:off x="5582675" y="1488825"/>
              <a:ext cx="1986300" cy="0"/>
            </a:xfrm>
            <a:prstGeom prst="straightConnector1">
              <a:avLst/>
            </a:prstGeom>
            <a:noFill/>
            <a:ln w="9525" cap="flat" cmpd="sng">
              <a:solidFill>
                <a:schemeClr val="accent2"/>
              </a:solidFill>
              <a:prstDash val="solid"/>
              <a:round/>
              <a:headEnd type="none" w="med" len="med"/>
              <a:tailEnd type="none" w="med" len="med"/>
            </a:ln>
          </p:spPr>
        </p:cxnSp>
      </p:grpSp>
      <p:grpSp>
        <p:nvGrpSpPr>
          <p:cNvPr id="126" name="Google Shape;126;p15"/>
          <p:cNvGrpSpPr/>
          <p:nvPr/>
        </p:nvGrpSpPr>
        <p:grpSpPr>
          <a:xfrm>
            <a:off x="6262175" y="3187125"/>
            <a:ext cx="2171600" cy="1179763"/>
            <a:chOff x="6262175" y="3037300"/>
            <a:chExt cx="2171600" cy="1179763"/>
          </a:xfrm>
        </p:grpSpPr>
        <p:sp>
          <p:nvSpPr>
            <p:cNvPr id="127" name="Google Shape;127;p15"/>
            <p:cNvSpPr txBox="1"/>
            <p:nvPr/>
          </p:nvSpPr>
          <p:spPr>
            <a:xfrm>
              <a:off x="6549175" y="32022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Query 4</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8" name="Google Shape;128;p15"/>
            <p:cNvSpPr txBox="1"/>
            <p:nvPr/>
          </p:nvSpPr>
          <p:spPr>
            <a:xfrm>
              <a:off x="6549175" y="34562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Does giving larger discounts have a detrimental impact on profitability,</a:t>
              </a:r>
              <a:endParaRPr sz="1200">
                <a:solidFill>
                  <a:srgbClr val="434343"/>
                </a:solidFill>
                <a:latin typeface="Roboto"/>
                <a:ea typeface="Roboto"/>
                <a:cs typeface="Roboto"/>
                <a:sym typeface="Roboto"/>
              </a:endParaRPr>
            </a:p>
          </p:txBody>
        </p:sp>
        <p:sp>
          <p:nvSpPr>
            <p:cNvPr id="129" name="Google Shape;129;p15"/>
            <p:cNvSpPr/>
            <p:nvPr/>
          </p:nvSpPr>
          <p:spPr>
            <a:xfrm>
              <a:off x="7721375" y="3037300"/>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30" name="Google Shape;130;p15"/>
            <p:cNvCxnSpPr/>
            <p:nvPr/>
          </p:nvCxnSpPr>
          <p:spPr>
            <a:xfrm>
              <a:off x="6262175" y="3083350"/>
              <a:ext cx="1306800" cy="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 Which product categories and subcategories yielded the highest and lowest profits?</a:t>
            </a:r>
            <a:endParaRPr/>
          </a:p>
        </p:txBody>
      </p:sp>
      <p:grpSp>
        <p:nvGrpSpPr>
          <p:cNvPr id="136" name="Google Shape;136;p16"/>
          <p:cNvGrpSpPr/>
          <p:nvPr/>
        </p:nvGrpSpPr>
        <p:grpSpPr>
          <a:xfrm>
            <a:off x="324905" y="1228855"/>
            <a:ext cx="8362004" cy="432838"/>
            <a:chOff x="710275" y="1558538"/>
            <a:chExt cx="1772700" cy="432838"/>
          </a:xfrm>
        </p:grpSpPr>
        <p:sp>
          <p:nvSpPr>
            <p:cNvPr id="137" name="Google Shape;137;p16"/>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Chart Used : Horizontal bar chart</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8" name="Google Shape;138;p16"/>
            <p:cNvSpPr/>
            <p:nvPr/>
          </p:nvSpPr>
          <p:spPr>
            <a:xfrm>
              <a:off x="710275" y="155853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6"/>
          <p:cNvSpPr txBox="1"/>
          <p:nvPr/>
        </p:nvSpPr>
        <p:spPr>
          <a:xfrm>
            <a:off x="324900" y="1838025"/>
            <a:ext cx="8603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74151"/>
                </a:solidFill>
                <a:latin typeface="Roboto"/>
                <a:ea typeface="Roboto"/>
                <a:cs typeface="Roboto"/>
                <a:sym typeface="Roboto"/>
              </a:rPr>
              <a:t>A horizontal bar chart is used for comparing the highest and lowest profits of product categories and subcategories in 2020. Its clear orientation, efficient space utilization, and sorting capabilities make it easy for users to identify top performers. The clean design and interactivity options further enhance the visualization experience.</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The visualization employs a horizontal bar graph, offering an initial overview of profits categorized by product categories. Users can seamlessly drill down by selecting specific categories, leading to subcategories and individual products. </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Toggling between these levels enables users to explore profits at different granularities. The color-coded scheme, with red indicating losses and blue for profits, enhances clarity, and specific information is highlighted numerically</a:t>
            </a:r>
            <a:endParaRPr sz="1500">
              <a:solidFill>
                <a:srgbClr val="37415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218400" y="4154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Design Principles</a:t>
            </a:r>
            <a:endParaRPr/>
          </a:p>
        </p:txBody>
      </p:sp>
      <p:grpSp>
        <p:nvGrpSpPr>
          <p:cNvPr id="145" name="Google Shape;145;p17"/>
          <p:cNvGrpSpPr/>
          <p:nvPr/>
        </p:nvGrpSpPr>
        <p:grpSpPr>
          <a:xfrm>
            <a:off x="290388" y="3762135"/>
            <a:ext cx="8190000" cy="1048790"/>
            <a:chOff x="710275" y="1563888"/>
            <a:chExt cx="8190000" cy="1048790"/>
          </a:xfrm>
        </p:grpSpPr>
        <p:sp>
          <p:nvSpPr>
            <p:cNvPr id="146" name="Google Shape;146;p17"/>
            <p:cNvSpPr txBox="1"/>
            <p:nvPr/>
          </p:nvSpPr>
          <p:spPr>
            <a:xfrm>
              <a:off x="710275" y="1728877"/>
              <a:ext cx="4175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Clean and Clear Design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7" name="Google Shape;147;p17"/>
            <p:cNvSpPr txBox="1"/>
            <p:nvPr/>
          </p:nvSpPr>
          <p:spPr>
            <a:xfrm>
              <a:off x="710275" y="2064277"/>
              <a:ext cx="81900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overall design is clean and uncluttered, avoiding unnecessary elements. This adheres to Tufte's principle of simplicity and clarity, ensuring that the visualization effectively communicates profit information without visual distractions</a:t>
              </a:r>
              <a:endParaRPr sz="1200">
                <a:solidFill>
                  <a:srgbClr val="434343"/>
                </a:solidFill>
                <a:latin typeface="Roboto"/>
                <a:ea typeface="Roboto"/>
                <a:cs typeface="Roboto"/>
                <a:sym typeface="Roboto"/>
              </a:endParaRPr>
            </a:p>
          </p:txBody>
        </p:sp>
        <p:sp>
          <p:nvSpPr>
            <p:cNvPr id="148" name="Google Shape;148;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7"/>
          <p:cNvGrpSpPr/>
          <p:nvPr/>
        </p:nvGrpSpPr>
        <p:grpSpPr>
          <a:xfrm>
            <a:off x="290406" y="2479894"/>
            <a:ext cx="4249756" cy="967365"/>
            <a:chOff x="710275" y="2929813"/>
            <a:chExt cx="4738800" cy="967365"/>
          </a:xfrm>
        </p:grpSpPr>
        <p:sp>
          <p:nvSpPr>
            <p:cNvPr id="150" name="Google Shape;150;p17"/>
            <p:cNvSpPr txBox="1"/>
            <p:nvPr/>
          </p:nvSpPr>
          <p:spPr>
            <a:xfrm>
              <a:off x="710294" y="3054094"/>
              <a:ext cx="45588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Color Coding for Clarity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1" name="Google Shape;151;p17"/>
            <p:cNvSpPr txBox="1"/>
            <p:nvPr/>
          </p:nvSpPr>
          <p:spPr>
            <a:xfrm>
              <a:off x="710275" y="3348777"/>
              <a:ext cx="47388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Color Coding for Clarity: The use of color-coded profits (red for losses and blue for profits) adheres to both Tufte and Few's principles</a:t>
              </a:r>
              <a:endParaRPr sz="1200">
                <a:solidFill>
                  <a:srgbClr val="434343"/>
                </a:solidFill>
                <a:latin typeface="Roboto"/>
                <a:ea typeface="Roboto"/>
                <a:cs typeface="Roboto"/>
                <a:sym typeface="Roboto"/>
              </a:endParaRPr>
            </a:p>
          </p:txBody>
        </p:sp>
        <p:sp>
          <p:nvSpPr>
            <p:cNvPr id="152" name="Google Shape;152;p17"/>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7"/>
          <p:cNvGrpSpPr/>
          <p:nvPr/>
        </p:nvGrpSpPr>
        <p:grpSpPr>
          <a:xfrm>
            <a:off x="290413" y="1263885"/>
            <a:ext cx="4472100" cy="967365"/>
            <a:chOff x="-657575" y="1563888"/>
            <a:chExt cx="4472100" cy="967365"/>
          </a:xfrm>
        </p:grpSpPr>
        <p:sp>
          <p:nvSpPr>
            <p:cNvPr id="154" name="Google Shape;154;p17"/>
            <p:cNvSpPr txBox="1"/>
            <p:nvPr/>
          </p:nvSpPr>
          <p:spPr>
            <a:xfrm>
              <a:off x="-6575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Data-Ink Ratio</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5" name="Google Shape;155;p17"/>
            <p:cNvSpPr txBox="1"/>
            <p:nvPr/>
          </p:nvSpPr>
          <p:spPr>
            <a:xfrm>
              <a:off x="-657575" y="1982852"/>
              <a:ext cx="44721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he design maximizes the data-ink ratio, following Edward Tufte's principle, by conveying detailed profit information without unnecessary embellishments</a:t>
              </a:r>
              <a:endParaRPr sz="1200">
                <a:solidFill>
                  <a:srgbClr val="434343"/>
                </a:solidFill>
                <a:latin typeface="Roboto"/>
                <a:ea typeface="Roboto"/>
                <a:cs typeface="Roboto"/>
                <a:sym typeface="Roboto"/>
              </a:endParaRPr>
            </a:p>
          </p:txBody>
        </p:sp>
        <p:sp>
          <p:nvSpPr>
            <p:cNvPr id="156" name="Google Shape;156;p17"/>
            <p:cNvSpPr/>
            <p:nvPr/>
          </p:nvSpPr>
          <p:spPr>
            <a:xfrm>
              <a:off x="-5526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17"/>
          <p:cNvGrpSpPr/>
          <p:nvPr/>
        </p:nvGrpSpPr>
        <p:grpSpPr>
          <a:xfrm>
            <a:off x="5029213" y="1262535"/>
            <a:ext cx="3824400" cy="930165"/>
            <a:chOff x="710275" y="2967013"/>
            <a:chExt cx="3824400" cy="930165"/>
          </a:xfrm>
        </p:grpSpPr>
        <p:sp>
          <p:nvSpPr>
            <p:cNvPr id="158" name="Google Shape;158;p17"/>
            <p:cNvSpPr txBox="1"/>
            <p:nvPr/>
          </p:nvSpPr>
          <p:spPr>
            <a:xfrm>
              <a:off x="710275" y="3094802"/>
              <a:ext cx="38244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Hierarchy and Drill-Down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9" name="Google Shape;159;p17"/>
            <p:cNvSpPr txBox="1"/>
            <p:nvPr/>
          </p:nvSpPr>
          <p:spPr>
            <a:xfrm>
              <a:off x="710275" y="3348777"/>
              <a:ext cx="38244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design incorporates a hierarchy from categories to subcategories and individual products, aligning with Few's principle of clear data presentation</a:t>
              </a:r>
              <a:endParaRPr sz="1200">
                <a:solidFill>
                  <a:srgbClr val="434343"/>
                </a:solidFill>
                <a:latin typeface="Roboto"/>
                <a:ea typeface="Roboto"/>
                <a:cs typeface="Roboto"/>
                <a:sym typeface="Roboto"/>
              </a:endParaRPr>
            </a:p>
          </p:txBody>
        </p:sp>
        <p:sp>
          <p:nvSpPr>
            <p:cNvPr id="160" name="Google Shape;160;p17"/>
            <p:cNvSpPr/>
            <p:nvPr/>
          </p:nvSpPr>
          <p:spPr>
            <a:xfrm>
              <a:off x="815175" y="29670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7"/>
          <p:cNvGrpSpPr/>
          <p:nvPr/>
        </p:nvGrpSpPr>
        <p:grpSpPr>
          <a:xfrm>
            <a:off x="5029213" y="2479898"/>
            <a:ext cx="3631500" cy="967352"/>
            <a:chOff x="710275" y="1563888"/>
            <a:chExt cx="3631500" cy="967352"/>
          </a:xfrm>
        </p:grpSpPr>
        <p:sp>
          <p:nvSpPr>
            <p:cNvPr id="162" name="Google Shape;162;p17"/>
            <p:cNvSpPr txBox="1"/>
            <p:nvPr/>
          </p:nvSpPr>
          <p:spPr>
            <a:xfrm>
              <a:off x="710275" y="1728865"/>
              <a:ext cx="36315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Emphasis on Specific Information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63" name="Google Shape;163;p17"/>
            <p:cNvSpPr txBox="1"/>
            <p:nvPr/>
          </p:nvSpPr>
          <p:spPr>
            <a:xfrm>
              <a:off x="710275" y="1982840"/>
              <a:ext cx="36315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Utilized color and numerical indicators to highlight and emphasize key profit data points for user understanding following Few's principle</a:t>
              </a:r>
              <a:endParaRPr sz="1200">
                <a:solidFill>
                  <a:srgbClr val="434343"/>
                </a:solidFill>
                <a:latin typeface="Roboto"/>
                <a:ea typeface="Roboto"/>
                <a:cs typeface="Roboto"/>
                <a:sym typeface="Roboto"/>
              </a:endParaRPr>
            </a:p>
          </p:txBody>
        </p:sp>
        <p:sp>
          <p:nvSpPr>
            <p:cNvPr id="164" name="Google Shape;164;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18"/>
          <p:cNvPicPr preferRelativeResize="0"/>
          <p:nvPr/>
        </p:nvPicPr>
        <p:blipFill>
          <a:blip r:embed="rId3">
            <a:alphaModFix/>
          </a:blip>
          <a:stretch>
            <a:fillRect/>
          </a:stretch>
        </p:blipFill>
        <p:spPr>
          <a:xfrm>
            <a:off x="840199" y="0"/>
            <a:ext cx="73337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9"/>
          <p:cNvPicPr preferRelativeResize="0"/>
          <p:nvPr/>
        </p:nvPicPr>
        <p:blipFill rotWithShape="1">
          <a:blip r:embed="rId3">
            <a:alphaModFix/>
          </a:blip>
          <a:srcRect l="26068" t="11462" b="6429"/>
          <a:stretch/>
        </p:blipFill>
        <p:spPr>
          <a:xfrm>
            <a:off x="866888" y="0"/>
            <a:ext cx="741022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 What effects do shipping methods have on sales across different areas?</a:t>
            </a:r>
            <a:endParaRPr/>
          </a:p>
        </p:txBody>
      </p:sp>
      <p:grpSp>
        <p:nvGrpSpPr>
          <p:cNvPr id="180" name="Google Shape;180;p20"/>
          <p:cNvGrpSpPr/>
          <p:nvPr/>
        </p:nvGrpSpPr>
        <p:grpSpPr>
          <a:xfrm>
            <a:off x="324905" y="1228855"/>
            <a:ext cx="8362004" cy="432838"/>
            <a:chOff x="710275" y="1558538"/>
            <a:chExt cx="1772700" cy="432838"/>
          </a:xfrm>
        </p:grpSpPr>
        <p:sp>
          <p:nvSpPr>
            <p:cNvPr id="181" name="Google Shape;181;p20"/>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Chart Used : Spatial charts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82" name="Google Shape;182;p20"/>
            <p:cNvSpPr/>
            <p:nvPr/>
          </p:nvSpPr>
          <p:spPr>
            <a:xfrm>
              <a:off x="710275" y="155853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txBox="1"/>
          <p:nvPr/>
        </p:nvSpPr>
        <p:spPr>
          <a:xfrm>
            <a:off x="324900" y="1838025"/>
            <a:ext cx="8603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74151"/>
                </a:solidFill>
                <a:latin typeface="Roboto"/>
                <a:ea typeface="Roboto"/>
                <a:cs typeface="Roboto"/>
                <a:sym typeface="Roboto"/>
              </a:rPr>
              <a:t>A spatial chart in Tableau is ideal for analyzing the impact of shipping methods on sales across diverse areas. It provides a visual representation that allows for quick identification of regional variations and trends, enhancing the understanding of how different shipping methods affect sales geographically. The interactive features further facilitate detailed exploration for nuanced insights.</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The visualization offers the flexibility to examine sales across various regions based on ship modes. Users can drill down to select specific ship modes, and the chart represents state-wise sales through color hues, providing a visual indication. Detailed information is available via tooltips when hovering over a particular state.</a:t>
            </a:r>
            <a:endParaRPr sz="1500">
              <a:solidFill>
                <a:srgbClr val="374151"/>
              </a:solidFill>
              <a:latin typeface="Roboto"/>
              <a:ea typeface="Roboto"/>
              <a:cs typeface="Roboto"/>
              <a:sym typeface="Roboto"/>
            </a:endParaRPr>
          </a:p>
          <a:p>
            <a:pPr marL="0" lvl="0" indent="0" algn="l" rtl="0">
              <a:spcBef>
                <a:spcPts val="0"/>
              </a:spcBef>
              <a:spcAft>
                <a:spcPts val="0"/>
              </a:spcAft>
              <a:buNone/>
            </a:pPr>
            <a:endParaRPr sz="1500">
              <a:solidFill>
                <a:srgbClr val="374151"/>
              </a:solidFill>
              <a:latin typeface="Roboto"/>
              <a:ea typeface="Roboto"/>
              <a:cs typeface="Roboto"/>
              <a:sym typeface="Roboto"/>
            </a:endParaRPr>
          </a:p>
          <a:p>
            <a:pPr marL="0" lvl="0" indent="0" algn="l" rtl="0">
              <a:spcBef>
                <a:spcPts val="0"/>
              </a:spcBef>
              <a:spcAft>
                <a:spcPts val="0"/>
              </a:spcAft>
              <a:buNone/>
            </a:pPr>
            <a:r>
              <a:rPr lang="en" sz="1500">
                <a:solidFill>
                  <a:srgbClr val="374151"/>
                </a:solidFill>
                <a:latin typeface="Roboto"/>
                <a:ea typeface="Roboto"/>
                <a:cs typeface="Roboto"/>
                <a:sym typeface="Roboto"/>
              </a:rPr>
              <a:t> Additionally, city-wise sales and shipping methods are highlighted using color-gradient bubbles for users interested in a more granular analysis at the city level.</a:t>
            </a:r>
            <a:endParaRPr sz="1500">
              <a:solidFill>
                <a:srgbClr val="37415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218400" y="41545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Design Principles</a:t>
            </a:r>
            <a:endParaRPr/>
          </a:p>
        </p:txBody>
      </p:sp>
      <p:grpSp>
        <p:nvGrpSpPr>
          <p:cNvPr id="189" name="Google Shape;189;p21"/>
          <p:cNvGrpSpPr/>
          <p:nvPr/>
        </p:nvGrpSpPr>
        <p:grpSpPr>
          <a:xfrm>
            <a:off x="290381" y="2598469"/>
            <a:ext cx="4249756" cy="1043565"/>
            <a:chOff x="710275" y="2929813"/>
            <a:chExt cx="4738800" cy="1043565"/>
          </a:xfrm>
        </p:grpSpPr>
        <p:sp>
          <p:nvSpPr>
            <p:cNvPr id="190" name="Google Shape;190;p21"/>
            <p:cNvSpPr txBox="1"/>
            <p:nvPr/>
          </p:nvSpPr>
          <p:spPr>
            <a:xfrm>
              <a:off x="710294" y="3054094"/>
              <a:ext cx="45588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Maximizing Information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91" name="Google Shape;191;p21"/>
            <p:cNvSpPr txBox="1"/>
            <p:nvPr/>
          </p:nvSpPr>
          <p:spPr>
            <a:xfrm>
              <a:off x="710275" y="3424977"/>
              <a:ext cx="47388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The visualization maximizes information in a compact space, incorporating multiple layers of data without clutter, reflecting both Tufte's and Few's principles of effective data visualization</a:t>
              </a:r>
              <a:endParaRPr sz="1200">
                <a:solidFill>
                  <a:srgbClr val="434343"/>
                </a:solidFill>
                <a:latin typeface="Roboto"/>
                <a:ea typeface="Roboto"/>
                <a:cs typeface="Roboto"/>
                <a:sym typeface="Roboto"/>
              </a:endParaRPr>
            </a:p>
          </p:txBody>
        </p:sp>
        <p:sp>
          <p:nvSpPr>
            <p:cNvPr id="192" name="Google Shape;192;p21"/>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21"/>
          <p:cNvGrpSpPr/>
          <p:nvPr/>
        </p:nvGrpSpPr>
        <p:grpSpPr>
          <a:xfrm>
            <a:off x="290388" y="1382460"/>
            <a:ext cx="4472100" cy="967365"/>
            <a:chOff x="-657575" y="1563888"/>
            <a:chExt cx="4472100" cy="967365"/>
          </a:xfrm>
        </p:grpSpPr>
        <p:sp>
          <p:nvSpPr>
            <p:cNvPr id="194" name="Google Shape;194;p21"/>
            <p:cNvSpPr txBox="1"/>
            <p:nvPr/>
          </p:nvSpPr>
          <p:spPr>
            <a:xfrm>
              <a:off x="-657552" y="1728877"/>
              <a:ext cx="32274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Clarity and Simplicity </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95" name="Google Shape;195;p21"/>
            <p:cNvSpPr txBox="1"/>
            <p:nvPr/>
          </p:nvSpPr>
          <p:spPr>
            <a:xfrm>
              <a:off x="-657575" y="1982852"/>
              <a:ext cx="44721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It follows Tufte's principle by presenting the data in a straightforward manner, allowing users to quickly interpret sales information across regions and shipping methods</a:t>
              </a:r>
              <a:endParaRPr sz="1200">
                <a:solidFill>
                  <a:srgbClr val="434343"/>
                </a:solidFill>
                <a:latin typeface="Roboto"/>
                <a:ea typeface="Roboto"/>
                <a:cs typeface="Roboto"/>
                <a:sym typeface="Roboto"/>
              </a:endParaRPr>
            </a:p>
          </p:txBody>
        </p:sp>
        <p:sp>
          <p:nvSpPr>
            <p:cNvPr id="196" name="Google Shape;196;p21"/>
            <p:cNvSpPr/>
            <p:nvPr/>
          </p:nvSpPr>
          <p:spPr>
            <a:xfrm>
              <a:off x="-5526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1"/>
          <p:cNvGrpSpPr/>
          <p:nvPr/>
        </p:nvGrpSpPr>
        <p:grpSpPr>
          <a:xfrm>
            <a:off x="5029188" y="1381110"/>
            <a:ext cx="3824400" cy="930165"/>
            <a:chOff x="710275" y="2967013"/>
            <a:chExt cx="3824400" cy="930165"/>
          </a:xfrm>
        </p:grpSpPr>
        <p:sp>
          <p:nvSpPr>
            <p:cNvPr id="198" name="Google Shape;198;p21"/>
            <p:cNvSpPr txBox="1"/>
            <p:nvPr/>
          </p:nvSpPr>
          <p:spPr>
            <a:xfrm>
              <a:off x="710275" y="3094802"/>
              <a:ext cx="38244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Interactivity </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99" name="Google Shape;199;p21"/>
            <p:cNvSpPr txBox="1"/>
            <p:nvPr/>
          </p:nvSpPr>
          <p:spPr>
            <a:xfrm>
              <a:off x="710275" y="3348777"/>
              <a:ext cx="38244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 The drill-down functionality and tooltips provide interactive features, adhering to Few's emphasis on user interactivity to facilitate exploration and analysis</a:t>
              </a:r>
              <a:endParaRPr sz="1200">
                <a:solidFill>
                  <a:srgbClr val="434343"/>
                </a:solidFill>
                <a:latin typeface="Roboto"/>
                <a:ea typeface="Roboto"/>
                <a:cs typeface="Roboto"/>
                <a:sym typeface="Roboto"/>
              </a:endParaRPr>
            </a:p>
          </p:txBody>
        </p:sp>
        <p:sp>
          <p:nvSpPr>
            <p:cNvPr id="200" name="Google Shape;200;p21"/>
            <p:cNvSpPr/>
            <p:nvPr/>
          </p:nvSpPr>
          <p:spPr>
            <a:xfrm>
              <a:off x="815175" y="29670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1"/>
          <p:cNvGrpSpPr/>
          <p:nvPr/>
        </p:nvGrpSpPr>
        <p:grpSpPr>
          <a:xfrm>
            <a:off x="5029188" y="2598473"/>
            <a:ext cx="4114813" cy="1043552"/>
            <a:chOff x="710275" y="1563888"/>
            <a:chExt cx="4114813" cy="1043552"/>
          </a:xfrm>
        </p:grpSpPr>
        <p:sp>
          <p:nvSpPr>
            <p:cNvPr id="202" name="Google Shape;202;p21"/>
            <p:cNvSpPr txBox="1"/>
            <p:nvPr/>
          </p:nvSpPr>
          <p:spPr>
            <a:xfrm>
              <a:off x="710275" y="1728865"/>
              <a:ext cx="36315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Color Coding for Meaning</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03" name="Google Shape;203;p21"/>
            <p:cNvSpPr txBox="1"/>
            <p:nvPr/>
          </p:nvSpPr>
          <p:spPr>
            <a:xfrm>
              <a:off x="710288" y="2059040"/>
              <a:ext cx="41148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Use of color hues to represent state-wise sales &amp; color gradient bubbles for city-level sales follows Few's principle of using color to convey meaningful information</a:t>
              </a:r>
              <a:endParaRPr sz="1200">
                <a:solidFill>
                  <a:srgbClr val="434343"/>
                </a:solidFill>
                <a:latin typeface="Roboto"/>
                <a:ea typeface="Roboto"/>
                <a:cs typeface="Roboto"/>
                <a:sym typeface="Roboto"/>
              </a:endParaRPr>
            </a:p>
          </p:txBody>
        </p:sp>
        <p:sp>
          <p:nvSpPr>
            <p:cNvPr id="204" name="Google Shape;204;p21"/>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1739</Words>
  <Application>Microsoft Macintosh PowerPoint</Application>
  <PresentationFormat>On-screen Show (16:9)</PresentationFormat>
  <Paragraphs>136</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vt:lpstr>
      <vt:lpstr>Arial</vt:lpstr>
      <vt:lpstr>Fira Sans Extra Condensed Light</vt:lpstr>
      <vt:lpstr>Times New Roman</vt:lpstr>
      <vt:lpstr>Fira Sans Extra Condensed</vt:lpstr>
      <vt:lpstr>Fira Sans Extra Condensed Medium</vt:lpstr>
      <vt:lpstr>Roboto Light</vt:lpstr>
      <vt:lpstr>Data Charts Infographics by Slidesgo</vt:lpstr>
      <vt:lpstr>DAAN 871</vt:lpstr>
      <vt:lpstr>Data Understanding </vt:lpstr>
      <vt:lpstr>Research Goals </vt:lpstr>
      <vt:lpstr>1) Which product categories and subcategories yielded the highest and lowest profits?</vt:lpstr>
      <vt:lpstr>Design Principles</vt:lpstr>
      <vt:lpstr>PowerPoint Presentation</vt:lpstr>
      <vt:lpstr>PowerPoint Presentation</vt:lpstr>
      <vt:lpstr>2) What effects do shipping methods have on sales across different areas?</vt:lpstr>
      <vt:lpstr>Design Principles</vt:lpstr>
      <vt:lpstr>PowerPoint Presentation</vt:lpstr>
      <vt:lpstr>PowerPoint Presentation</vt:lpstr>
      <vt:lpstr>3) Can specific consumer segments be identified based on their purchasing patterns, &amp; how do they vary in terms of average buy value and discount usage?</vt:lpstr>
      <vt:lpstr>Design Principles</vt:lpstr>
      <vt:lpstr>PowerPoint Presentation</vt:lpstr>
      <vt:lpstr>4) Does giving larger discounts have a detrimental impact on profitability</vt:lpstr>
      <vt:lpstr>Design Principles</vt:lpstr>
      <vt:lpstr>PowerPoint Presentation</vt:lpstr>
      <vt:lpstr>PowerPoint Presentation</vt:lpstr>
      <vt:lpstr>Dashboard</vt:lpstr>
      <vt:lpstr>INFERENCES</vt:lpstr>
      <vt:lpstr>INFERENCES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DAAN 871</dc:title>
  <cp:lastModifiedBy>Singh, Shatakshi</cp:lastModifiedBy>
  <cp:revision>1</cp:revision>
  <dcterms:modified xsi:type="dcterms:W3CDTF">2023-12-08T04:40:08Z</dcterms:modified>
</cp:coreProperties>
</file>